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_rels/presentation.xml.rels" ContentType="application/vnd.openxmlformats-package.relationships+xml"/>
  <Override PartName="/ppt/slides/_rels/slide44.xml.rels" ContentType="application/vnd.openxmlformats-package.relationships+xml"/>
  <Override PartName="/ppt/slides/_rels/slide43.xml.rels" ContentType="application/vnd.openxmlformats-package.relationships+xml"/>
  <Override PartName="/ppt/slides/_rels/slide42.xml.rels" ContentType="application/vnd.openxmlformats-package.relationships+xml"/>
  <Override PartName="/ppt/slides/_rels/slide41.xml.rels" ContentType="application/vnd.openxmlformats-package.relationships+xml"/>
  <Override PartName="/ppt/slides/_rels/slide40.xml.rels" ContentType="application/vnd.openxmlformats-package.relationships+xml"/>
  <Override PartName="/ppt/slides/_rels/slide39.xml.rels" ContentType="application/vnd.openxmlformats-package.relationships+xml"/>
  <Override PartName="/ppt/slides/_rels/slide34.xml.rels" ContentType="application/vnd.openxmlformats-package.relationships+xml"/>
  <Override PartName="/ppt/slides/_rels/slide33.xml.rels" ContentType="application/vnd.openxmlformats-package.relationships+xml"/>
  <Override PartName="/ppt/slides/_rels/slide32.xml.rels" ContentType="application/vnd.openxmlformats-package.relationships+xml"/>
  <Override PartName="/ppt/slides/_rels/slide31.xml.rels" ContentType="application/vnd.openxmlformats-package.relationships+xml"/>
  <Override PartName="/ppt/slides/_rels/slide30.xml.rels" ContentType="application/vnd.openxmlformats-package.relationships+xml"/>
  <Override PartName="/ppt/slides/_rels/slide28.xml.rels" ContentType="application/vnd.openxmlformats-package.relationships+xml"/>
  <Override PartName="/ppt/slides/_rels/slide49.xml.rels" ContentType="application/vnd.openxmlformats-package.relationships+xml"/>
  <Override PartName="/ppt/slides/_rels/slide7.xml.rels" ContentType="application/vnd.openxmlformats-package.relationships+xml"/>
  <Override PartName="/ppt/slides/_rels/slide24.xml.rels" ContentType="application/vnd.openxmlformats-package.relationships+xml"/>
  <Override PartName="/ppt/slides/_rels/slide48.xml.rels" ContentType="application/vnd.openxmlformats-package.relationships+xml"/>
  <Override PartName="/ppt/slides/_rels/slide6.xml.rels" ContentType="application/vnd.openxmlformats-package.relationships+xml"/>
  <Override PartName="/ppt/slides/_rels/slide23.xml.rels" ContentType="application/vnd.openxmlformats-package.relationships+xml"/>
  <Override PartName="/ppt/slides/_rels/slide47.xml.rels" ContentType="application/vnd.openxmlformats-package.relationships+xml"/>
  <Override PartName="/ppt/slides/_rels/slide5.xml.rels" ContentType="application/vnd.openxmlformats-package.relationships+xml"/>
  <Override PartName="/ppt/slides/_rels/slide22.xml.rels" ContentType="application/vnd.openxmlformats-package.relationships+xml"/>
  <Override PartName="/ppt/slides/_rels/slide17.xml.rels" ContentType="application/vnd.openxmlformats-package.relationships+xml"/>
  <Override PartName="/ppt/slides/_rels/slide16.xml.rels" ContentType="application/vnd.openxmlformats-package.relationships+xml"/>
  <Override PartName="/ppt/slides/_rels/slide15.xml.rels" ContentType="application/vnd.openxmlformats-package.relationships+xml"/>
  <Override PartName="/ppt/slides/_rels/slide29.xml.rels" ContentType="application/vnd.openxmlformats-package.relationships+xml"/>
  <Override PartName="/ppt/slides/_rels/slide14.xml.rels" ContentType="application/vnd.openxmlformats-package.relationships+xml"/>
  <Override PartName="/ppt/slides/_rels/slide38.xml.rels" ContentType="application/vnd.openxmlformats-package.relationships+xml"/>
  <Override PartName="/ppt/slides/_rels/slide13.xml.rels" ContentType="application/vnd.openxmlformats-package.relationships+xml"/>
  <Override PartName="/ppt/slides/_rels/slide37.xml.rels" ContentType="application/vnd.openxmlformats-package.relationships+xml"/>
  <Override PartName="/ppt/slides/_rels/slide12.xml.rels" ContentType="application/vnd.openxmlformats-package.relationships+xml"/>
  <Override PartName="/ppt/slides/_rels/slide9.xml.rels" ContentType="application/vnd.openxmlformats-package.relationships+xml"/>
  <Override PartName="/ppt/slides/_rels/slide26.xml.rels" ContentType="application/vnd.openxmlformats-package.relationships+xml"/>
  <Override PartName="/ppt/slides/_rels/slide36.xml.rels" ContentType="application/vnd.openxmlformats-package.relationships+xml"/>
  <Override PartName="/ppt/slides/_rels/slide11.xml.rels" ContentType="application/vnd.openxmlformats-package.relationships+xml"/>
  <Override PartName="/ppt/slides/_rels/slide8.xml.rels" ContentType="application/vnd.openxmlformats-package.relationships+xml"/>
  <Override PartName="/ppt/slides/_rels/slide25.xml.rels" ContentType="application/vnd.openxmlformats-package.relationships+xml"/>
  <Override PartName="/ppt/slides/_rels/slide35.xml.rels" ContentType="application/vnd.openxmlformats-package.relationships+xml"/>
  <Override PartName="/ppt/slides/_rels/slide10.xml.rels" ContentType="application/vnd.openxmlformats-package.relationships+xml"/>
  <Override PartName="/ppt/slides/_rels/slide46.xml.rels" ContentType="application/vnd.openxmlformats-package.relationships+xml"/>
  <Override PartName="/ppt/slides/_rels/slide21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45.xml.rels" ContentType="application/vnd.openxmlformats-package.relationships+xml"/>
  <Override PartName="/ppt/slides/_rels/slide20.xml.rels" ContentType="application/vnd.openxmlformats-package.relationships+xml"/>
  <Override PartName="/ppt/slides/_rels/slide19.xml.rels" ContentType="application/vnd.openxmlformats-package.relationships+xml"/>
  <Override PartName="/ppt/slides/_rels/slide2.xml.rels" ContentType="application/vnd.openxmlformats-package.relationships+xml"/>
  <Override PartName="/ppt/slides/_rels/slide27.xml.rels" ContentType="application/vnd.openxmlformats-package.relationships+xml"/>
  <Override PartName="/ppt/slides/_rels/slide18.xml.rels" ContentType="application/vnd.openxmlformats-package.relationships+xml"/>
  <Override PartName="/ppt/slides/_rels/slide1.xml.rels" ContentType="application/vnd.openxmlformats-package.relationships+xml"/>
  <Override PartName="/ppt/slides/slide49.xml" ContentType="application/vnd.openxmlformats-officedocument.presentationml.slide+xml"/>
  <Override PartName="/ppt/slides/slide48.xml" ContentType="application/vnd.openxmlformats-officedocument.presentationml.slide+xml"/>
  <Override PartName="/ppt/slides/slide47.xml" ContentType="application/vnd.openxmlformats-officedocument.presentationml.slide+xml"/>
  <Override PartName="/ppt/slides/slide46.xml" ContentType="application/vnd.openxmlformats-officedocument.presentationml.slide+xml"/>
  <Override PartName="/ppt/slides/slide45.xml" ContentType="application/vnd.openxmlformats-officedocument.presentationml.slide+xml"/>
  <Override PartName="/ppt/slides/slide39.xml" ContentType="application/vnd.openxmlformats-officedocument.presentationml.slide+xml"/>
  <Override PartName="/ppt/slides/slide38.xml" ContentType="application/vnd.openxmlformats-officedocument.presentationml.slide+xml"/>
  <Override PartName="/ppt/slides/slide37.xml" ContentType="application/vnd.openxmlformats-officedocument.presentationml.slide+xml"/>
  <Override PartName="/ppt/slides/slide36.xml" ContentType="application/vnd.openxmlformats-officedocument.presentationml.slide+xml"/>
  <Override PartName="/ppt/slides/slide35.xml" ContentType="application/vnd.openxmlformats-officedocument.presentationml.slide+xml"/>
  <Override PartName="/ppt/slides/slide34.xml" ContentType="application/vnd.openxmlformats-officedocument.presentationml.slide+xml"/>
  <Override PartName="/ppt/slides/slide33.xml" ContentType="application/vnd.openxmlformats-officedocument.presentationml.slide+xml"/>
  <Override PartName="/ppt/slides/slide32.xml" ContentType="application/vnd.openxmlformats-officedocument.presentationml.slide+xml"/>
  <Override PartName="/ppt/slides/slide31.xml" ContentType="application/vnd.openxmlformats-officedocument.presentationml.slide+xml"/>
  <Override PartName="/ppt/slides/slide30.xml" ContentType="application/vnd.openxmlformats-officedocument.presentationml.slide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44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43.xml" ContentType="application/vnd.openxmlformats-officedocument.presentationml.slide+xml"/>
  <Override PartName="/ppt/slides/slide9.xml" ContentType="application/vnd.openxmlformats-officedocument.presentationml.slide+xml"/>
  <Override PartName="/ppt/slides/slide18.xml" ContentType="application/vnd.openxmlformats-officedocument.presentationml.slide+xml"/>
  <Override PartName="/ppt/slides/slide42.xml" ContentType="application/vnd.openxmlformats-officedocument.presentationml.slide+xml"/>
  <Override PartName="/ppt/slides/slide8.xml" ContentType="application/vnd.openxmlformats-officedocument.presentationml.slide+xml"/>
  <Override PartName="/ppt/slides/slide17.xml" ContentType="application/vnd.openxmlformats-officedocument.presentationml.slide+xml"/>
  <Override PartName="/ppt/slides/slide41.xml" ContentType="application/vnd.openxmlformats-officedocument.presentationml.slide+xml"/>
  <Override PartName="/ppt/slides/slide7.xml" ContentType="application/vnd.openxmlformats-officedocument.presentationml.slide+xml"/>
  <Override PartName="/ppt/slides/slide16.xml" ContentType="application/vnd.openxmlformats-officedocument.presentationml.slide+xml"/>
  <Override PartName="/ppt/slides/slide40.xml" ContentType="application/vnd.openxmlformats-officedocument.presentationml.slide+xml"/>
  <Override PartName="/ppt/slides/slide6.xml" ContentType="application/vnd.openxmlformats-officedocument.presentationml.slide+xml"/>
  <Override PartName="/ppt/slides/slide15.xml" ContentType="application/vnd.openxmlformats-officedocument.presentationml.slide+xml"/>
  <Override PartName="/ppt/slides/slide5.xml" ContentType="application/vnd.openxmlformats-officedocument.presentationml.slide+xml"/>
  <Override PartName="/ppt/slides/slide14.xml" ContentType="application/vnd.openxmlformats-officedocument.presentationml.slide+xml"/>
  <Override PartName="/ppt/slides/slide4.xml" ContentType="application/vnd.openxmlformats-officedocument.presentationml.slide+xml"/>
  <Override PartName="/ppt/slides/slide13.xml" ContentType="application/vnd.openxmlformats-officedocument.presentationml.slide+xml"/>
  <Override PartName="/ppt/slides/slide3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11.xml" ContentType="application/vnd.openxmlformats-officedocument.presentationml.slide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media/image90.png" ContentType="image/png"/>
  <Override PartName="/ppt/media/image87.png" ContentType="image/png"/>
  <Override PartName="/ppt/media/image86.png" ContentType="image/png"/>
  <Override PartName="/ppt/media/image85.png" ContentType="image/png"/>
  <Override PartName="/ppt/media/image84.png" ContentType="image/png"/>
  <Override PartName="/ppt/media/image83.png" ContentType="image/png"/>
  <Override PartName="/ppt/media/image82.png" ContentType="image/png"/>
  <Override PartName="/ppt/media/image81.png" ContentType="image/png"/>
  <Override PartName="/ppt/media/image80.png" ContentType="image/png"/>
  <Override PartName="/ppt/media/image78.png" ContentType="image/png"/>
  <Override PartName="/ppt/media/image77.png" ContentType="image/png"/>
  <Override PartName="/ppt/media/image76.png" ContentType="image/png"/>
  <Override PartName="/ppt/media/image75.png" ContentType="image/png"/>
  <Override PartName="/ppt/media/image74.png" ContentType="image/png"/>
  <Override PartName="/ppt/media/image73.png" ContentType="image/png"/>
  <Override PartName="/ppt/media/image72.png" ContentType="image/png"/>
  <Override PartName="/ppt/media/image71.png" ContentType="image/png"/>
  <Override PartName="/ppt/media/image70.png" ContentType="image/png"/>
  <Override PartName="/ppt/media/image68.png" ContentType="image/png"/>
  <Override PartName="/ppt/media/image67.png" ContentType="image/png"/>
  <Override PartName="/ppt/media/image66.png" ContentType="image/png"/>
  <Override PartName="/ppt/media/image65.png" ContentType="image/png"/>
  <Override PartName="/ppt/media/image64.png" ContentType="image/png"/>
  <Override PartName="/ppt/media/image63.png" ContentType="image/png"/>
  <Override PartName="/ppt/media/image62.png" ContentType="image/png"/>
  <Override PartName="/ppt/media/image61.png" ContentType="image/png"/>
  <Override PartName="/ppt/media/image60.png" ContentType="image/png"/>
  <Override PartName="/ppt/media/image59.png" ContentType="image/png"/>
  <Override PartName="/ppt/media/image40.png" ContentType="image/png"/>
  <Override PartName="/ppt/media/image39.png" ContentType="image/png"/>
  <Override PartName="/ppt/media/image38.png" ContentType="image/png"/>
  <Override PartName="/ppt/media/image37.png" ContentType="image/png"/>
  <Override PartName="/ppt/media/image36.png" ContentType="image/png"/>
  <Override PartName="/ppt/media/image35.png" ContentType="image/png"/>
  <Override PartName="/ppt/media/image34.png" ContentType="image/png"/>
  <Override PartName="/ppt/media/image15.jpeg" ContentType="image/jpeg"/>
  <Override PartName="/ppt/media/image33.png" ContentType="image/png"/>
  <Override PartName="/ppt/media/image32.png" ContentType="image/png"/>
  <Override PartName="/ppt/media/image31.png" ContentType="image/png"/>
  <Override PartName="/ppt/media/image23.png" ContentType="image/png"/>
  <Override PartName="/ppt/media/image22.png" ContentType="image/png"/>
  <Override PartName="/ppt/media/image21.png" ContentType="image/png"/>
  <Override PartName="/ppt/media/image44.png" ContentType="image/png"/>
  <Override PartName="/ppt/media/image19.png" ContentType="image/png"/>
  <Override PartName="/ppt/media/image79.png" ContentType="image/png"/>
  <Override PartName="/ppt/media/image20.png" ContentType="image/png"/>
  <Override PartName="/ppt/media/image43.png" ContentType="image/png"/>
  <Override PartName="/ppt/media/image93.png" ContentType="image/png"/>
  <Override PartName="/ppt/media/image18.png" ContentType="image/png"/>
  <Override PartName="/ppt/media/image14.png" ContentType="image/png"/>
  <Override PartName="/ppt/media/image13.png" ContentType="image/png"/>
  <Override PartName="/ppt/media/image12.png" ContentType="image/png"/>
  <Override PartName="/ppt/media/image88.png" ContentType="image/png"/>
  <Override PartName="/ppt/media/image9.jpeg" ContentType="image/jpeg"/>
  <Override PartName="/ppt/media/image89.png" ContentType="image/png"/>
  <Override PartName="/ppt/media/image30.png" ContentType="image/png"/>
  <Override PartName="/ppt/media/image11.jpeg" ContentType="image/jpeg"/>
  <Override PartName="/ppt/media/image69.png" ContentType="image/png"/>
  <Override PartName="/ppt/media/image10.png" ContentType="image/png"/>
  <Override PartName="/ppt/media/image45.png" ContentType="image/png"/>
  <Override PartName="/ppt/media/image51.png" ContentType="image/png"/>
  <Override PartName="/ppt/media/image1.png" ContentType="image/png"/>
  <Override PartName="/ppt/media/image58.png" ContentType="image/png"/>
  <Override PartName="/ppt/media/image8.png" ContentType="image/png"/>
  <Override PartName="/ppt/media/image57.png" ContentType="image/png"/>
  <Override PartName="/ppt/media/image7.png" ContentType="image/png"/>
  <Override PartName="/ppt/media/image29.png" ContentType="image/png"/>
  <Override PartName="/ppt/media/image56.png" ContentType="image/png"/>
  <Override PartName="/ppt/media/image6.png" ContentType="image/png"/>
  <Override PartName="/ppt/media/image3.png" ContentType="image/png"/>
  <Override PartName="/ppt/media/image53.png" ContentType="image/png"/>
  <Override PartName="/ppt/media/image28.png" ContentType="image/png"/>
  <Override PartName="/ppt/media/image49.png" ContentType="image/png"/>
  <Override PartName="/ppt/media/image55.png" ContentType="image/png"/>
  <Override PartName="/ppt/media/image5.png" ContentType="image/png"/>
  <Override PartName="/ppt/media/image2.png" ContentType="image/png"/>
  <Override PartName="/ppt/media/image52.png" ContentType="image/png"/>
  <Override PartName="/ppt/media/image27.png" ContentType="image/png"/>
  <Override PartName="/ppt/media/image48.png" ContentType="image/png"/>
  <Override PartName="/ppt/media/image54.png" ContentType="image/png"/>
  <Override PartName="/ppt/media/image4.png" ContentType="image/png"/>
  <Override PartName="/ppt/media/image42.png" ContentType="image/png"/>
  <Override PartName="/ppt/media/image92.png" ContentType="image/png"/>
  <Override PartName="/ppt/media/image17.png" ContentType="image/png"/>
  <Override PartName="/ppt/media/image26.png" ContentType="image/png"/>
  <Override PartName="/ppt/media/image47.png" ContentType="image/png"/>
  <Override PartName="/ppt/media/image41.png" ContentType="image/png"/>
  <Override PartName="/ppt/media/image91.png" ContentType="image/png"/>
  <Override PartName="/ppt/media/image16.png" ContentType="image/png"/>
  <Override PartName="/ppt/media/image50.png" ContentType="image/png"/>
  <Override PartName="/ppt/media/image25.png" ContentType="image/png"/>
  <Override PartName="/ppt/media/image46.png" ContentType="image/png"/>
  <Override PartName="/ppt/media/image24.png" ContentType="image/png"/>
  <Override PartName="/ppt/slideLayouts/_rels/slideLayout34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.xml.rels" ContentType="application/vnd.openxmlformats-package.relationships+xml"/>
  <Override PartName="/ppt/slideLayouts/slideLayout36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3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3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presentation.xml" ContentType="application/vnd.openxmlformats-officedocument.presentationml.presentation.main+xml"/>
</Types>
</file>

<file path=_rels/.rels><?xml version="1.0" encoding="UTF-8"?>
<Relationships xmlns="http://schemas.openxmlformats.org/package/2006/relationships"><Relationship Id="rId1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>
  <p:sldMasterIdLst>
    <p:sldMasterId id="2147483648" r:id="rId2"/>
    <p:sldMasterId id="2147483661" r:id="rId3"/>
    <p:sldMasterId id="2147483674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</p:sldIdLst>
  <p:sldSz cx="12192000" cy="6858000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<Relationship Id="rId40" Type="http://schemas.openxmlformats.org/officeDocument/2006/relationships/slide" Target="slides/slide36.xml"/><Relationship Id="rId41" Type="http://schemas.openxmlformats.org/officeDocument/2006/relationships/slide" Target="slides/slide37.xml"/><Relationship Id="rId42" Type="http://schemas.openxmlformats.org/officeDocument/2006/relationships/slide" Target="slides/slide38.xml"/><Relationship Id="rId43" Type="http://schemas.openxmlformats.org/officeDocument/2006/relationships/slide" Target="slides/slide39.xml"/><Relationship Id="rId44" Type="http://schemas.openxmlformats.org/officeDocument/2006/relationships/slide" Target="slides/slide40.xml"/><Relationship Id="rId45" Type="http://schemas.openxmlformats.org/officeDocument/2006/relationships/slide" Target="slides/slide41.xml"/><Relationship Id="rId46" Type="http://schemas.openxmlformats.org/officeDocument/2006/relationships/slide" Target="slides/slide42.xml"/><Relationship Id="rId47" Type="http://schemas.openxmlformats.org/officeDocument/2006/relationships/slide" Target="slides/slide43.xml"/><Relationship Id="rId48" Type="http://schemas.openxmlformats.org/officeDocument/2006/relationships/slide" Target="slides/slide44.xml"/><Relationship Id="rId49" Type="http://schemas.openxmlformats.org/officeDocument/2006/relationships/slide" Target="slides/slide45.xml"/><Relationship Id="rId50" Type="http://schemas.openxmlformats.org/officeDocument/2006/relationships/slide" Target="slides/slide46.xml"/><Relationship Id="rId51" Type="http://schemas.openxmlformats.org/officeDocument/2006/relationships/slide" Target="slides/slide47.xml"/><Relationship Id="rId52" Type="http://schemas.openxmlformats.org/officeDocument/2006/relationships/slide" Target="slides/slide48.xml"/><Relationship Id="rId53" Type="http://schemas.openxmlformats.org/officeDocument/2006/relationships/slide" Target="slides/slide49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4.png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png"/><Relationship Id="rId3" Type="http://schemas.openxmlformats.org/officeDocument/2006/relationships/image" Target="../media/image8.png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1896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09480" y="3681720"/>
            <a:ext cx="10972080" cy="1896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6231960" y="3681720"/>
            <a:ext cx="5354280" cy="1896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609480" y="3681720"/>
            <a:ext cx="5354280" cy="1896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34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3603600" y="1604520"/>
            <a:ext cx="4983840" cy="3976560"/>
          </a:xfrm>
          <a:prstGeom prst="rect">
            <a:avLst/>
          </a:prstGeom>
          <a:ln>
            <a:noFill/>
          </a:ln>
        </p:spPr>
      </p:pic>
      <p:pic>
        <p:nvPicPr>
          <p:cNvPr id="35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3603600" y="1604520"/>
            <a:ext cx="4983840" cy="397656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6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6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080" cy="53082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9" name="PlaceHolder 3"/>
          <p:cNvSpPr>
            <a:spLocks noGrp="1"/>
          </p:cNvSpPr>
          <p:nvPr>
            <p:ph type="body"/>
          </p:nvPr>
        </p:nvSpPr>
        <p:spPr>
          <a:xfrm>
            <a:off x="609480" y="3681720"/>
            <a:ext cx="5354280" cy="1896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0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6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6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4" name="PlaceHolder 4"/>
          <p:cNvSpPr>
            <a:spLocks noGrp="1"/>
          </p:cNvSpPr>
          <p:nvPr>
            <p:ph type="body"/>
          </p:nvPr>
        </p:nvSpPr>
        <p:spPr>
          <a:xfrm>
            <a:off x="6231960" y="3681720"/>
            <a:ext cx="5354280" cy="1896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609480" y="3681720"/>
            <a:ext cx="10972080" cy="1896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1896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609480" y="3681720"/>
            <a:ext cx="10972080" cy="1896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5" name="PlaceHolder 4"/>
          <p:cNvSpPr>
            <a:spLocks noGrp="1"/>
          </p:cNvSpPr>
          <p:nvPr>
            <p:ph type="body"/>
          </p:nvPr>
        </p:nvSpPr>
        <p:spPr>
          <a:xfrm>
            <a:off x="6231960" y="3681720"/>
            <a:ext cx="5354280" cy="1896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6" name="PlaceHolder 5"/>
          <p:cNvSpPr>
            <a:spLocks noGrp="1"/>
          </p:cNvSpPr>
          <p:nvPr>
            <p:ph type="body"/>
          </p:nvPr>
        </p:nvSpPr>
        <p:spPr>
          <a:xfrm>
            <a:off x="609480" y="3681720"/>
            <a:ext cx="5354280" cy="1896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70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3603600" y="1604520"/>
            <a:ext cx="4983840" cy="3976560"/>
          </a:xfrm>
          <a:prstGeom prst="rect">
            <a:avLst/>
          </a:prstGeom>
          <a:ln>
            <a:noFill/>
          </a:ln>
        </p:spPr>
      </p:pic>
      <p:pic>
        <p:nvPicPr>
          <p:cNvPr id="71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3603600" y="1604520"/>
            <a:ext cx="4983840" cy="397656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78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8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8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6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8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6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080" cy="53082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8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88" name="PlaceHolder 3"/>
          <p:cNvSpPr>
            <a:spLocks noGrp="1"/>
          </p:cNvSpPr>
          <p:nvPr>
            <p:ph type="body"/>
          </p:nvPr>
        </p:nvSpPr>
        <p:spPr>
          <a:xfrm>
            <a:off x="609480" y="3681720"/>
            <a:ext cx="5354280" cy="1896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89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6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9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6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9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93" name="PlaceHolder 4"/>
          <p:cNvSpPr>
            <a:spLocks noGrp="1"/>
          </p:cNvSpPr>
          <p:nvPr>
            <p:ph type="body"/>
          </p:nvPr>
        </p:nvSpPr>
        <p:spPr>
          <a:xfrm>
            <a:off x="6231960" y="3681720"/>
            <a:ext cx="5354280" cy="1896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9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9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97" name="PlaceHolder 4"/>
          <p:cNvSpPr>
            <a:spLocks noGrp="1"/>
          </p:cNvSpPr>
          <p:nvPr>
            <p:ph type="body"/>
          </p:nvPr>
        </p:nvSpPr>
        <p:spPr>
          <a:xfrm>
            <a:off x="609480" y="3681720"/>
            <a:ext cx="10972080" cy="1896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1896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00" name="PlaceHolder 3"/>
          <p:cNvSpPr>
            <a:spLocks noGrp="1"/>
          </p:cNvSpPr>
          <p:nvPr>
            <p:ph type="body"/>
          </p:nvPr>
        </p:nvSpPr>
        <p:spPr>
          <a:xfrm>
            <a:off x="609480" y="3681720"/>
            <a:ext cx="10972080" cy="1896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0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0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04" name="PlaceHolder 4"/>
          <p:cNvSpPr>
            <a:spLocks noGrp="1"/>
          </p:cNvSpPr>
          <p:nvPr>
            <p:ph type="body"/>
          </p:nvPr>
        </p:nvSpPr>
        <p:spPr>
          <a:xfrm>
            <a:off x="6231960" y="3681720"/>
            <a:ext cx="5354280" cy="1896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05" name="PlaceHolder 5"/>
          <p:cNvSpPr>
            <a:spLocks noGrp="1"/>
          </p:cNvSpPr>
          <p:nvPr>
            <p:ph type="body"/>
          </p:nvPr>
        </p:nvSpPr>
        <p:spPr>
          <a:xfrm>
            <a:off x="609480" y="3681720"/>
            <a:ext cx="5354280" cy="1896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0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08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109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3603600" y="1604520"/>
            <a:ext cx="4983840" cy="3976560"/>
          </a:xfrm>
          <a:prstGeom prst="rect">
            <a:avLst/>
          </a:prstGeom>
          <a:ln>
            <a:noFill/>
          </a:ln>
        </p:spPr>
      </p:pic>
      <p:pic>
        <p:nvPicPr>
          <p:cNvPr id="110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3603600" y="1604520"/>
            <a:ext cx="4983840" cy="397656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6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6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080" cy="53082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09480" y="3681720"/>
            <a:ext cx="5354280" cy="1896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6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6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231960" y="3681720"/>
            <a:ext cx="5354280" cy="1896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09480" y="3681720"/>
            <a:ext cx="10972080" cy="1896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800"/>
          </a:xfrm>
          <a:prstGeom prst="rect">
            <a:avLst/>
          </a:prstGeom>
        </p:spPr>
        <p:txBody>
          <a:bodyPr lIns="0" rIns="0" tIns="0" bIns="0" anchor="ctr"/>
          <a:p>
            <a:r>
              <a:rPr lang="en-US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56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Seventh Outline Level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4400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692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800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2400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2000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Seventh Outline Level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800"/>
          </a:xfrm>
          <a:prstGeom prst="rect">
            <a:avLst/>
          </a:prstGeom>
        </p:spPr>
        <p:txBody>
          <a:bodyPr lIns="0" rIns="0" tIns="0" bIns="0" anchor="ctr"/>
          <a:p>
            <a:r>
              <a:rPr lang="en-US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56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Seventh Outline Level</a:t>
            </a:r>
            <a:endParaRPr/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56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Seventh Outline Level</a:t>
            </a:r>
            <a:endParaRPr/>
          </a:p>
        </p:txBody>
      </p:sp>
      <p:pic>
        <p:nvPicPr>
          <p:cNvPr id="75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3603240" y="1604160"/>
            <a:ext cx="4983840" cy="3976560"/>
          </a:xfrm>
          <a:prstGeom prst="rect">
            <a:avLst/>
          </a:prstGeom>
          <a:ln>
            <a:noFill/>
          </a:ln>
        </p:spPr>
      </p:pic>
      <p:pic>
        <p:nvPicPr>
          <p:cNvPr id="76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3603240" y="1604160"/>
            <a:ext cx="4983840" cy="3976560"/>
          </a:xfrm>
          <a:prstGeom prst="rect">
            <a:avLst/>
          </a:prstGeom>
          <a:ln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1.jpeg"/><Relationship Id="rId2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5.jpeg"/><Relationship Id="rId2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7" Type="http://schemas.openxmlformats.org/officeDocument/2006/relationships/image" Target="../media/image26.png"/><Relationship Id="rId8" Type="http://schemas.openxmlformats.org/officeDocument/2006/relationships/image" Target="../media/image27.png"/><Relationship Id="rId9" Type="http://schemas.openxmlformats.org/officeDocument/2006/relationships/image" Target="../media/image28.png"/><Relationship Id="rId10" Type="http://schemas.openxmlformats.org/officeDocument/2006/relationships/image" Target="../media/image29.png"/><Relationship Id="rId11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1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image" Target="../media/image33.png"/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6" Type="http://schemas.openxmlformats.org/officeDocument/2006/relationships/image" Target="../media/image37.png"/><Relationship Id="rId7" Type="http://schemas.openxmlformats.org/officeDocument/2006/relationships/slideLayout" Target="../slideLayouts/slideLayout1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image" Target="../media/image39.png"/><Relationship Id="rId3" Type="http://schemas.openxmlformats.org/officeDocument/2006/relationships/slideLayout" Target="../slideLayouts/slideLayout1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image" Target="../media/image41.png"/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44.png"/><Relationship Id="rId6" Type="http://schemas.openxmlformats.org/officeDocument/2006/relationships/image" Target="../media/image45.png"/><Relationship Id="rId7" Type="http://schemas.openxmlformats.org/officeDocument/2006/relationships/image" Target="../media/image46.png"/><Relationship Id="rId8" Type="http://schemas.openxmlformats.org/officeDocument/2006/relationships/image" Target="../media/image47.png"/><Relationship Id="rId9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image" Target="../media/image49.png"/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5" Type="http://schemas.openxmlformats.org/officeDocument/2006/relationships/image" Target="../media/image52.png"/><Relationship Id="rId6" Type="http://schemas.openxmlformats.org/officeDocument/2006/relationships/image" Target="../media/image53.png"/><Relationship Id="rId7" Type="http://schemas.openxmlformats.org/officeDocument/2006/relationships/slideLayout" Target="../slideLayouts/slideLayout13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54.png"/><Relationship Id="rId2" Type="http://schemas.openxmlformats.org/officeDocument/2006/relationships/image" Target="../media/image55.png"/><Relationship Id="rId3" Type="http://schemas.openxmlformats.org/officeDocument/2006/relationships/image" Target="../media/image56.png"/><Relationship Id="rId4" Type="http://schemas.openxmlformats.org/officeDocument/2006/relationships/slideLayout" Target="../slideLayouts/slideLayout13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57.png"/><Relationship Id="rId2" Type="http://schemas.openxmlformats.org/officeDocument/2006/relationships/image" Target="../media/image58.png"/><Relationship Id="rId3" Type="http://schemas.openxmlformats.org/officeDocument/2006/relationships/slideLayout" Target="../slideLayouts/slideLayout1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59.png"/><Relationship Id="rId2" Type="http://schemas.openxmlformats.org/officeDocument/2006/relationships/image" Target="../media/image60.png"/><Relationship Id="rId3" Type="http://schemas.openxmlformats.org/officeDocument/2006/relationships/image" Target="../media/image61.png"/><Relationship Id="rId4" Type="http://schemas.openxmlformats.org/officeDocument/2006/relationships/slideLayout" Target="../slideLayouts/slideLayout13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62.png"/><Relationship Id="rId2" Type="http://schemas.openxmlformats.org/officeDocument/2006/relationships/image" Target="../media/image63.png"/><Relationship Id="rId3" Type="http://schemas.openxmlformats.org/officeDocument/2006/relationships/slideLayout" Target="../slideLayouts/slideLayout13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64.png"/><Relationship Id="rId2" Type="http://schemas.openxmlformats.org/officeDocument/2006/relationships/image" Target="../media/image65.png"/><Relationship Id="rId3" Type="http://schemas.openxmlformats.org/officeDocument/2006/relationships/slideLayout" Target="../slideLayouts/slideLayout13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66.png"/><Relationship Id="rId2" Type="http://schemas.openxmlformats.org/officeDocument/2006/relationships/image" Target="../media/image67.png"/><Relationship Id="rId3" Type="http://schemas.openxmlformats.org/officeDocument/2006/relationships/image" Target="../media/image68.png"/><Relationship Id="rId4" Type="http://schemas.openxmlformats.org/officeDocument/2006/relationships/image" Target="../media/image69.png"/><Relationship Id="rId5" Type="http://schemas.openxmlformats.org/officeDocument/2006/relationships/image" Target="../media/image70.png"/><Relationship Id="rId6" Type="http://schemas.openxmlformats.org/officeDocument/2006/relationships/slideLayout" Target="../slideLayouts/slideLayout13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71.png"/><Relationship Id="rId2" Type="http://schemas.openxmlformats.org/officeDocument/2006/relationships/image" Target="../media/image72.png"/><Relationship Id="rId3" Type="http://schemas.openxmlformats.org/officeDocument/2006/relationships/slideLayout" Target="../slideLayouts/slideLayout13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73.png"/><Relationship Id="rId2" Type="http://schemas.openxmlformats.org/officeDocument/2006/relationships/image" Target="../media/image74.png"/><Relationship Id="rId3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75.png"/><Relationship Id="rId2" Type="http://schemas.openxmlformats.org/officeDocument/2006/relationships/image" Target="../media/image76.png"/><Relationship Id="rId3" Type="http://schemas.openxmlformats.org/officeDocument/2006/relationships/image" Target="../media/image77.png"/><Relationship Id="rId4" Type="http://schemas.openxmlformats.org/officeDocument/2006/relationships/image" Target="../media/image78.png"/><Relationship Id="rId5" Type="http://schemas.openxmlformats.org/officeDocument/2006/relationships/slideLayout" Target="../slideLayouts/slideLayout13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79.png"/><Relationship Id="rId2" Type="http://schemas.openxmlformats.org/officeDocument/2006/relationships/image" Target="../media/image80.png"/><Relationship Id="rId3" Type="http://schemas.openxmlformats.org/officeDocument/2006/relationships/slideLayout" Target="../slideLayouts/slideLayout13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81.png"/><Relationship Id="rId2" Type="http://schemas.openxmlformats.org/officeDocument/2006/relationships/image" Target="../media/image82.png"/><Relationship Id="rId3" Type="http://schemas.openxmlformats.org/officeDocument/2006/relationships/image" Target="../media/image83.png"/><Relationship Id="rId4" Type="http://schemas.openxmlformats.org/officeDocument/2006/relationships/image" Target="../media/image84.png"/><Relationship Id="rId5" Type="http://schemas.openxmlformats.org/officeDocument/2006/relationships/slideLayout" Target="../slideLayouts/slideLayout13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85.png"/><Relationship Id="rId2" Type="http://schemas.openxmlformats.org/officeDocument/2006/relationships/image" Target="../media/image86.png"/><Relationship Id="rId3" Type="http://schemas.openxmlformats.org/officeDocument/2006/relationships/slideLayout" Target="../slideLayouts/slideLayout13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image" Target="../media/image87.png"/><Relationship Id="rId2" Type="http://schemas.openxmlformats.org/officeDocument/2006/relationships/slideLayout" Target="../slideLayouts/slideLayout13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image" Target="../media/image88.png"/><Relationship Id="rId2" Type="http://schemas.openxmlformats.org/officeDocument/2006/relationships/slideLayout" Target="../slideLayouts/slideLayout13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89.png"/><Relationship Id="rId2" Type="http://schemas.openxmlformats.org/officeDocument/2006/relationships/slideLayout" Target="../slideLayouts/slideLayout13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90.png"/><Relationship Id="rId2" Type="http://schemas.openxmlformats.org/officeDocument/2006/relationships/slideLayout" Target="../slideLayouts/slideLayout13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image" Target="../media/image91.png"/><Relationship Id="rId2" Type="http://schemas.openxmlformats.org/officeDocument/2006/relationships/slideLayout" Target="../slideLayouts/slideLayout13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image" Target="../media/image92.png"/><Relationship Id="rId2" Type="http://schemas.openxmlformats.org/officeDocument/2006/relationships/image" Target="../media/image93.png"/><Relationship Id="rId3" Type="http://schemas.openxmlformats.org/officeDocument/2006/relationships/slideLayout" Target="../slideLayouts/slideLayout2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9.jpeg"/><Relationship Id="rId2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CustomShape 1"/>
          <p:cNvSpPr/>
          <p:nvPr/>
        </p:nvSpPr>
        <p:spPr>
          <a:xfrm>
            <a:off x="0" y="1236240"/>
            <a:ext cx="12191040" cy="20998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4000">
                <a:solidFill>
                  <a:srgbClr val="000000"/>
                </a:solidFill>
                <a:latin typeface="Calibri"/>
              </a:rPr>
              <a:t>Design and Control of the BlueFoot Platform: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4000">
                <a:solidFill>
                  <a:srgbClr val="000000"/>
                </a:solidFill>
                <a:latin typeface="Calibri"/>
              </a:rPr>
              <a:t>A Multi-terrain Quadruped Robot </a:t>
            </a:r>
            <a:endParaRPr/>
          </a:p>
        </p:txBody>
      </p:sp>
      <p:sp>
        <p:nvSpPr>
          <p:cNvPr id="112" name="CustomShape 2"/>
          <p:cNvSpPr/>
          <p:nvPr/>
        </p:nvSpPr>
        <p:spPr>
          <a:xfrm>
            <a:off x="0" y="3939480"/>
            <a:ext cx="12191040" cy="15519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3200">
                <a:solidFill>
                  <a:srgbClr val="000000"/>
                </a:solidFill>
                <a:latin typeface="Calibri"/>
              </a:rPr>
              <a:t>Brian Cairl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3200">
                <a:solidFill>
                  <a:srgbClr val="000000"/>
                </a:solidFill>
                <a:latin typeface="Calibri"/>
              </a:rPr>
              <a:t>Dr. Farshad Khorrami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r>
              <a:rPr lang="en-US" sz="2000">
                <a:solidFill>
                  <a:srgbClr val="000000"/>
                </a:solidFill>
                <a:latin typeface="Calibri"/>
              </a:rPr>
              <a:t>May 13, 2015</a:t>
            </a:r>
            <a:endParaRPr/>
          </a:p>
        </p:txBody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Calibri"/>
              </a:rPr>
              <a:t>Introduction: Navigation/Control Overview</a:t>
            </a:r>
            <a:endParaRPr/>
          </a:p>
        </p:txBody>
      </p:sp>
      <p:sp>
        <p:nvSpPr>
          <p:cNvPr id="130" name="CustomShape 2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Calibri"/>
              </a:rPr>
              <a:t>Potential-Fields/Visual-Servoing control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Arial"/>
              </a:rPr>
              <a:t>Surface Reconstruction for rough terrain navigation</a:t>
            </a:r>
            <a:endParaRPr/>
          </a:p>
          <a:p>
            <a:pPr lvl="1"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en-US" sz="3600">
                <a:solidFill>
                  <a:srgbClr val="000000"/>
                </a:solidFill>
                <a:latin typeface="Calibri"/>
              </a:rPr>
              <a:t>3D Point clouds from 2D LIDAR scans</a:t>
            </a:r>
            <a:endParaRPr/>
          </a:p>
          <a:p>
            <a:pPr lvl="1"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en-US" sz="3600">
                <a:solidFill>
                  <a:srgbClr val="000000"/>
                </a:solidFill>
                <a:latin typeface="Calibri"/>
              </a:rPr>
              <a:t>Height-map Generation</a:t>
            </a:r>
            <a:endParaRPr/>
          </a:p>
          <a:p>
            <a:pPr lvl="1"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en-US" sz="3600">
                <a:solidFill>
                  <a:srgbClr val="000000"/>
                </a:solidFill>
                <a:latin typeface="Calibri"/>
              </a:rPr>
              <a:t>Surface Estimation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Calibri"/>
              </a:rPr>
              <a:t>Rough terrain planning using Height-maps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</p:spTree>
  </p:cSld>
  <p:timing>
    <p:tnLst>
      <p:par>
        <p:cTn id="19" dur="indefinite" restart="never" nodeType="tmRoot">
          <p:childTnLst>
            <p:seq>
              <p:cTn id="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Calibri"/>
              </a:rPr>
              <a:t>Design: Overview</a:t>
            </a:r>
            <a:endParaRPr/>
          </a:p>
        </p:txBody>
      </p:sp>
      <p:sp>
        <p:nvSpPr>
          <p:cNvPr id="132" name="CustomShape 2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133" name="CustomShape 3"/>
          <p:cNvSpPr/>
          <p:nvPr/>
        </p:nvSpPr>
        <p:spPr>
          <a:xfrm>
            <a:off x="176760" y="126432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Calibri"/>
              </a:rPr>
              <a:t>Modularity between body segments</a:t>
            </a:r>
            <a:endParaRPr/>
          </a:p>
          <a:p>
            <a:pPr lvl="1"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en-US" sz="3600">
                <a:solidFill>
                  <a:srgbClr val="000000"/>
                </a:solidFill>
                <a:latin typeface="Calibri"/>
              </a:rPr>
              <a:t>Robot consists of 3 main sections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Calibri"/>
              </a:rPr>
              <a:t> 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Calibri"/>
              </a:rPr>
              <a:t>3D Printed structures</a:t>
            </a:r>
            <a:endParaRPr/>
          </a:p>
          <a:p>
            <a:pPr lvl="1"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en-US" sz="3600">
                <a:solidFill>
                  <a:srgbClr val="000000"/>
                </a:solidFill>
                <a:latin typeface="Calibri"/>
              </a:rPr>
              <a:t>Lightweight</a:t>
            </a:r>
            <a:endParaRPr/>
          </a:p>
          <a:p>
            <a:pPr lvl="1"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en-US" sz="3600">
                <a:solidFill>
                  <a:srgbClr val="000000"/>
                </a:solidFill>
                <a:latin typeface="Calibri"/>
              </a:rPr>
              <a:t>Rapid design iterations</a:t>
            </a:r>
            <a:endParaRPr/>
          </a:p>
          <a:p>
            <a:pPr lvl="1"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en-US" sz="3600">
                <a:solidFill>
                  <a:srgbClr val="000000"/>
                </a:solidFill>
                <a:latin typeface="Calibri"/>
              </a:rPr>
              <a:t>Facilitates modular design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</p:spTree>
  </p:cSld>
  <p:timing>
    <p:tnLst>
      <p:par>
        <p:cTn id="21" dur="indefinite" restart="never" nodeType="tmRoot">
          <p:childTnLst>
            <p:seq>
              <p:cTn id="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Calibri"/>
              </a:rPr>
              <a:t>Design: Core Devices </a:t>
            </a:r>
            <a:endParaRPr/>
          </a:p>
        </p:txBody>
      </p:sp>
      <p:sp>
        <p:nvSpPr>
          <p:cNvPr id="135" name="CustomShape 2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136" name="CustomShape 3"/>
          <p:cNvSpPr/>
          <p:nvPr/>
        </p:nvSpPr>
        <p:spPr>
          <a:xfrm>
            <a:off x="640080" y="123660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Calibri"/>
              </a:rPr>
              <a:t>AutoPilot (TM4C, RM48 microprocessors)</a:t>
            </a:r>
            <a:endParaRPr/>
          </a:p>
          <a:p>
            <a:pPr lvl="1"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en-US" sz="3600">
                <a:solidFill>
                  <a:srgbClr val="000000"/>
                </a:solidFill>
                <a:latin typeface="Calibri"/>
              </a:rPr>
              <a:t>IMU</a:t>
            </a:r>
            <a:endParaRPr/>
          </a:p>
          <a:p>
            <a:pPr lvl="1"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en-US" sz="3600">
                <a:solidFill>
                  <a:srgbClr val="000000"/>
                </a:solidFill>
                <a:latin typeface="Calibri"/>
              </a:rPr>
              <a:t>Magnetometer</a:t>
            </a:r>
            <a:endParaRPr/>
          </a:p>
          <a:p>
            <a:pPr lvl="1"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en-US" sz="3600">
                <a:solidFill>
                  <a:srgbClr val="000000"/>
                </a:solidFill>
                <a:latin typeface="Calibri"/>
              </a:rPr>
              <a:t>Pressure/Humidity Sensor</a:t>
            </a:r>
            <a:endParaRPr/>
          </a:p>
          <a:p>
            <a:pPr lvl="1"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en-US" sz="3600">
                <a:solidFill>
                  <a:srgbClr val="000000"/>
                </a:solidFill>
                <a:latin typeface="Calibri"/>
              </a:rPr>
              <a:t>GPS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Calibri"/>
              </a:rPr>
              <a:t>Dynamixel Serial Servos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Calibri"/>
              </a:rPr>
              <a:t>Foot Contact Sensors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Calibri"/>
              </a:rPr>
              <a:t>ODROID-XU Computer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Calibri"/>
              </a:rPr>
              <a:t>Camera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Calibri"/>
              </a:rPr>
              <a:t>LIDAR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</p:spTree>
  </p:cSld>
  <p:timing>
    <p:tnLst>
      <p:par>
        <p:cTn id="23" dur="indefinite" restart="never" nodeType="tmRoot">
          <p:childTnLst>
            <p:seq>
              <p:cTn id="2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Calibri"/>
              </a:rPr>
              <a:t>Design: Device Association</a:t>
            </a:r>
            <a:endParaRPr/>
          </a:p>
        </p:txBody>
      </p:sp>
      <p:sp>
        <p:nvSpPr>
          <p:cNvPr id="138" name="CustomShape 2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pic>
        <p:nvPicPr>
          <p:cNvPr id="139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005840" y="1057320"/>
            <a:ext cx="10470240" cy="69490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5" dur="indefinite" restart="never" nodeType="tmRoot">
          <p:childTnLst>
            <p:seq>
              <p:cTn id="2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Calibri"/>
              </a:rPr>
              <a:t>Design: Layout</a:t>
            </a:r>
            <a:endParaRPr/>
          </a:p>
        </p:txBody>
      </p:sp>
      <p:sp>
        <p:nvSpPr>
          <p:cNvPr id="141" name="CustomShape 2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pic>
        <p:nvPicPr>
          <p:cNvPr id="142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274320" y="1594800"/>
            <a:ext cx="8543520" cy="4805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7" dur="indefinite" restart="never" nodeType="tmRoot">
          <p:childTnLst>
            <p:seq>
              <p:cTn id="2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Calibri"/>
              </a:rPr>
              <a:t>Design: Lower Body (</a:t>
            </a:r>
            <a:r>
              <a:rPr i="1" lang="en-US" sz="4400">
                <a:solidFill>
                  <a:srgbClr val="000000"/>
                </a:solidFill>
                <a:latin typeface="Calibri"/>
              </a:rPr>
              <a:t>Root Module</a:t>
            </a:r>
            <a:r>
              <a:rPr lang="en-US" sz="4400">
                <a:solidFill>
                  <a:srgbClr val="000000"/>
                </a:solidFill>
                <a:latin typeface="Calibri"/>
              </a:rPr>
              <a:t>)</a:t>
            </a:r>
            <a:endParaRPr/>
          </a:p>
        </p:txBody>
      </p:sp>
      <p:sp>
        <p:nvSpPr>
          <p:cNvPr id="144" name="CustomShape 2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pic>
        <p:nvPicPr>
          <p:cNvPr id="145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1920240"/>
            <a:ext cx="12191400" cy="40629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9" dur="indefinite" restart="never" nodeType="tmRoot">
          <p:childTnLst>
            <p:seq>
              <p:cTn id="3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Calibri"/>
              </a:rPr>
              <a:t>Design: Mid Body (</a:t>
            </a:r>
            <a:r>
              <a:rPr i="1" lang="en-US" sz="4400">
                <a:solidFill>
                  <a:srgbClr val="000000"/>
                </a:solidFill>
                <a:latin typeface="Calibri"/>
              </a:rPr>
              <a:t>Main Module</a:t>
            </a:r>
            <a:r>
              <a:rPr lang="en-US" sz="4400">
                <a:solidFill>
                  <a:srgbClr val="000000"/>
                </a:solidFill>
                <a:latin typeface="Calibri"/>
              </a:rPr>
              <a:t>)</a:t>
            </a:r>
            <a:endParaRPr/>
          </a:p>
        </p:txBody>
      </p:sp>
      <p:sp>
        <p:nvSpPr>
          <p:cNvPr id="147" name="CustomShape 2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pic>
        <p:nvPicPr>
          <p:cNvPr id="148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1920240"/>
            <a:ext cx="12191400" cy="40629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1" dur="indefinite" restart="never" nodeType="tmRoot">
          <p:childTnLst>
            <p:seq>
              <p:cTn id="3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Calibri"/>
              </a:rPr>
              <a:t>Design: Upper Body (</a:t>
            </a:r>
            <a:r>
              <a:rPr i="1" lang="en-US" sz="4400">
                <a:solidFill>
                  <a:srgbClr val="000000"/>
                </a:solidFill>
                <a:latin typeface="Calibri"/>
              </a:rPr>
              <a:t>Head Module</a:t>
            </a:r>
            <a:r>
              <a:rPr lang="en-US" sz="4400">
                <a:solidFill>
                  <a:srgbClr val="000000"/>
                </a:solidFill>
                <a:latin typeface="Calibri"/>
              </a:rPr>
              <a:t>)</a:t>
            </a:r>
            <a:endParaRPr/>
          </a:p>
        </p:txBody>
      </p:sp>
      <p:sp>
        <p:nvSpPr>
          <p:cNvPr id="150" name="CustomShape 2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pic>
        <p:nvPicPr>
          <p:cNvPr id="151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2063160"/>
            <a:ext cx="12191400" cy="40629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3" dur="indefinite" restart="never" nodeType="tmRoot">
          <p:childTnLst>
            <p:seq>
              <p:cTn id="3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Calibri"/>
              </a:rPr>
              <a:t>Design: Legs</a:t>
            </a:r>
            <a:endParaRPr/>
          </a:p>
        </p:txBody>
      </p:sp>
      <p:sp>
        <p:nvSpPr>
          <p:cNvPr id="153" name="CustomShape 2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pic>
        <p:nvPicPr>
          <p:cNvPr id="154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674000" y="1196640"/>
            <a:ext cx="8843760" cy="5386680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</p:cSld>
  <p:timing>
    <p:tnLst>
      <p:par>
        <p:cTn id="35" dur="indefinite" restart="never" nodeType="tmRoot">
          <p:childTnLst>
            <p:seq>
              <p:cTn id="3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Calibri"/>
              </a:rPr>
              <a:t>Design: Power Requirements</a:t>
            </a:r>
            <a:endParaRPr/>
          </a:p>
        </p:txBody>
      </p:sp>
      <p:sp>
        <p:nvSpPr>
          <p:cNvPr id="156" name="CustomShape 2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pic>
        <p:nvPicPr>
          <p:cNvPr id="157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359640" y="1398600"/>
            <a:ext cx="11472480" cy="48189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7" dur="indefinite" restart="never" nodeType="tmRoot">
          <p:childTnLst>
            <p:seq>
              <p:cTn id="3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CustomShape 1"/>
          <p:cNvSpPr/>
          <p:nvPr/>
        </p:nvSpPr>
        <p:spPr>
          <a:xfrm>
            <a:off x="838080" y="365040"/>
            <a:ext cx="10514520" cy="1324800"/>
          </a:xfrm>
          <a:prstGeom prst="rect">
            <a:avLst/>
          </a:prstGeom>
          <a:noFill/>
          <a:ln>
            <a:noFill/>
          </a:ln>
        </p:spPr>
      </p:sp>
      <p:sp>
        <p:nvSpPr>
          <p:cNvPr id="114" name="CustomShape 2"/>
          <p:cNvSpPr/>
          <p:nvPr/>
        </p:nvSpPr>
        <p:spPr>
          <a:xfrm>
            <a:off x="609480" y="1604520"/>
            <a:ext cx="10972080" cy="3976560"/>
          </a:xfrm>
          <a:prstGeom prst="rect">
            <a:avLst/>
          </a:prstGeom>
          <a:noFill/>
          <a:ln>
            <a:noFill/>
          </a:ln>
        </p:spPr>
      </p:sp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Calibri"/>
              </a:rPr>
              <a:t>Design: Power Capacity and Run-time</a:t>
            </a:r>
            <a:endParaRPr/>
          </a:p>
        </p:txBody>
      </p:sp>
      <p:sp>
        <p:nvSpPr>
          <p:cNvPr id="159" name="CustomShape 2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pic>
        <p:nvPicPr>
          <p:cNvPr id="160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359640" y="2396880"/>
            <a:ext cx="11472480" cy="27234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9" dur="indefinite" restart="never" nodeType="tmRoot">
          <p:childTnLst>
            <p:seq>
              <p:cTn id="4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Calibri"/>
              </a:rPr>
              <a:t>Software: Overview</a:t>
            </a:r>
            <a:endParaRPr/>
          </a:p>
        </p:txBody>
      </p:sp>
      <p:sp>
        <p:nvSpPr>
          <p:cNvPr id="162" name="CustomShape 2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</p:spTree>
  </p:cSld>
  <p:timing>
    <p:tnLst>
      <p:par>
        <p:cTn id="41" dur="indefinite" restart="never" nodeType="tmRoot">
          <p:childTnLst>
            <p:seq>
              <p:cTn id="4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CustomShape 1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pic>
        <p:nvPicPr>
          <p:cNvPr id="164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439280" y="69840"/>
            <a:ext cx="9402840" cy="6733080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</p:cSld>
  <p:timing>
    <p:tnLst>
      <p:par>
        <p:cTn id="43" dur="indefinite" restart="never" nodeType="tmRoot">
          <p:childTnLst>
            <p:seq>
              <p:cTn id="4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CustomShape 1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pic>
        <p:nvPicPr>
          <p:cNvPr id="166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066680" y="92880"/>
            <a:ext cx="10058040" cy="67647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5" dur="indefinite" restart="never" nodeType="tmRoot">
          <p:childTnLst>
            <p:seq>
              <p:cTn id="4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Calibri"/>
              </a:rPr>
              <a:t>Position Kinematics</a:t>
            </a:r>
            <a:endParaRPr/>
          </a:p>
        </p:txBody>
      </p:sp>
      <p:sp>
        <p:nvSpPr>
          <p:cNvPr id="168" name="CustomShape 2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pic>
        <p:nvPicPr>
          <p:cNvPr id="169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371600" y="3135960"/>
            <a:ext cx="2828160" cy="1161360"/>
          </a:xfrm>
          <a:prstGeom prst="rect">
            <a:avLst/>
          </a:prstGeom>
          <a:ln>
            <a:noFill/>
          </a:ln>
        </p:spPr>
      </p:pic>
      <p:pic>
        <p:nvPicPr>
          <p:cNvPr id="170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1735920" y="5943600"/>
            <a:ext cx="2561400" cy="551880"/>
          </a:xfrm>
          <a:prstGeom prst="rect">
            <a:avLst/>
          </a:prstGeom>
          <a:ln>
            <a:noFill/>
          </a:ln>
        </p:spPr>
      </p:pic>
      <p:pic>
        <p:nvPicPr>
          <p:cNvPr id="171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1735920" y="5429520"/>
            <a:ext cx="5390280" cy="513720"/>
          </a:xfrm>
          <a:prstGeom prst="rect">
            <a:avLst/>
          </a:prstGeom>
          <a:ln>
            <a:noFill/>
          </a:ln>
        </p:spPr>
      </p:pic>
      <p:pic>
        <p:nvPicPr>
          <p:cNvPr id="172" name="" descr=""/>
          <p:cNvPicPr/>
          <p:nvPr/>
        </p:nvPicPr>
        <p:blipFill>
          <a:blip r:embed="rId4"/>
          <a:stretch>
            <a:fillRect/>
          </a:stretch>
        </p:blipFill>
        <p:spPr>
          <a:xfrm>
            <a:off x="1737360" y="4732200"/>
            <a:ext cx="2113920" cy="570960"/>
          </a:xfrm>
          <a:prstGeom prst="rect">
            <a:avLst/>
          </a:prstGeom>
          <a:ln>
            <a:noFill/>
          </a:ln>
        </p:spPr>
      </p:pic>
      <p:pic>
        <p:nvPicPr>
          <p:cNvPr id="173" name="" descr=""/>
          <p:cNvPicPr/>
          <p:nvPr/>
        </p:nvPicPr>
        <p:blipFill>
          <a:blip r:embed="rId5"/>
          <a:stretch>
            <a:fillRect/>
          </a:stretch>
        </p:blipFill>
        <p:spPr>
          <a:xfrm>
            <a:off x="8686800" y="4846320"/>
            <a:ext cx="2237760" cy="494640"/>
          </a:xfrm>
          <a:prstGeom prst="rect">
            <a:avLst/>
          </a:prstGeom>
          <a:ln>
            <a:noFill/>
          </a:ln>
        </p:spPr>
      </p:pic>
      <p:pic>
        <p:nvPicPr>
          <p:cNvPr id="174" name="" descr=""/>
          <p:cNvPicPr/>
          <p:nvPr/>
        </p:nvPicPr>
        <p:blipFill>
          <a:blip r:embed="rId6"/>
          <a:stretch>
            <a:fillRect/>
          </a:stretch>
        </p:blipFill>
        <p:spPr>
          <a:xfrm>
            <a:off x="8831880" y="5433480"/>
            <a:ext cx="1866240" cy="418320"/>
          </a:xfrm>
          <a:prstGeom prst="rect">
            <a:avLst/>
          </a:prstGeom>
          <a:ln>
            <a:noFill/>
          </a:ln>
        </p:spPr>
      </p:pic>
      <p:pic>
        <p:nvPicPr>
          <p:cNvPr id="175" name="" descr=""/>
          <p:cNvPicPr/>
          <p:nvPr/>
        </p:nvPicPr>
        <p:blipFill>
          <a:blip r:embed="rId7"/>
          <a:stretch>
            <a:fillRect/>
          </a:stretch>
        </p:blipFill>
        <p:spPr>
          <a:xfrm>
            <a:off x="1455840" y="1648080"/>
            <a:ext cx="5676120" cy="1094760"/>
          </a:xfrm>
          <a:prstGeom prst="rect">
            <a:avLst/>
          </a:prstGeom>
          <a:ln>
            <a:noFill/>
          </a:ln>
        </p:spPr>
      </p:pic>
      <p:pic>
        <p:nvPicPr>
          <p:cNvPr id="176" name="" descr=""/>
          <p:cNvPicPr/>
          <p:nvPr/>
        </p:nvPicPr>
        <p:blipFill>
          <a:blip r:embed="rId8"/>
          <a:stretch>
            <a:fillRect/>
          </a:stretch>
        </p:blipFill>
        <p:spPr>
          <a:xfrm>
            <a:off x="8702280" y="2551320"/>
            <a:ext cx="1828080" cy="465840"/>
          </a:xfrm>
          <a:prstGeom prst="rect">
            <a:avLst/>
          </a:prstGeom>
          <a:ln>
            <a:noFill/>
          </a:ln>
        </p:spPr>
      </p:pic>
      <p:pic>
        <p:nvPicPr>
          <p:cNvPr id="177" name="" descr=""/>
          <p:cNvPicPr/>
          <p:nvPr/>
        </p:nvPicPr>
        <p:blipFill>
          <a:blip r:embed="rId9"/>
          <a:stretch>
            <a:fillRect/>
          </a:stretch>
        </p:blipFill>
        <p:spPr>
          <a:xfrm>
            <a:off x="8702280" y="2065320"/>
            <a:ext cx="1904400" cy="494640"/>
          </a:xfrm>
          <a:prstGeom prst="rect">
            <a:avLst/>
          </a:prstGeom>
          <a:ln>
            <a:noFill/>
          </a:ln>
        </p:spPr>
      </p:pic>
      <p:pic>
        <p:nvPicPr>
          <p:cNvPr id="178" name="" descr=""/>
          <p:cNvPicPr/>
          <p:nvPr/>
        </p:nvPicPr>
        <p:blipFill>
          <a:blip r:embed="rId10"/>
          <a:stretch>
            <a:fillRect/>
          </a:stretch>
        </p:blipFill>
        <p:spPr>
          <a:xfrm>
            <a:off x="8686800" y="1645920"/>
            <a:ext cx="2456640" cy="4849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7" dur="indefinite" restart="never" nodeType="tmRoot">
          <p:childTnLst>
            <p:seq>
              <p:cTn id="4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Calibri"/>
              </a:rPr>
              <a:t>Inverse Position Kinematics</a:t>
            </a:r>
            <a:endParaRPr/>
          </a:p>
        </p:txBody>
      </p:sp>
      <p:sp>
        <p:nvSpPr>
          <p:cNvPr id="180" name="CustomShape 2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pic>
        <p:nvPicPr>
          <p:cNvPr id="181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943280" y="2282400"/>
            <a:ext cx="8305200" cy="32950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9" dur="indefinite" restart="never" nodeType="tmRoot">
          <p:childTnLst>
            <p:seq>
              <p:cTn id="5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Calibri"/>
              </a:rPr>
              <a:t>Inverse Position Kinematics, cont.</a:t>
            </a:r>
            <a:endParaRPr/>
          </a:p>
        </p:txBody>
      </p:sp>
      <p:sp>
        <p:nvSpPr>
          <p:cNvPr id="183" name="CustomShape 2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pic>
        <p:nvPicPr>
          <p:cNvPr id="184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2372040" y="1645920"/>
            <a:ext cx="7447680" cy="40665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1" dur="indefinite" restart="never" nodeType="tmRoot">
          <p:childTnLst>
            <p:seq>
              <p:cTn id="5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Calibri"/>
              </a:rPr>
              <a:t>Velocity Kinematics</a:t>
            </a:r>
            <a:endParaRPr/>
          </a:p>
        </p:txBody>
      </p:sp>
      <p:sp>
        <p:nvSpPr>
          <p:cNvPr id="186" name="CustomShape 2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pic>
        <p:nvPicPr>
          <p:cNvPr id="187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2926080" y="1554480"/>
            <a:ext cx="6828840" cy="666000"/>
          </a:xfrm>
          <a:prstGeom prst="rect">
            <a:avLst/>
          </a:prstGeom>
          <a:ln>
            <a:noFill/>
          </a:ln>
        </p:spPr>
      </p:pic>
      <p:pic>
        <p:nvPicPr>
          <p:cNvPr id="188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2871360" y="2377440"/>
            <a:ext cx="1608840" cy="542160"/>
          </a:xfrm>
          <a:prstGeom prst="rect">
            <a:avLst/>
          </a:prstGeom>
          <a:ln>
            <a:noFill/>
          </a:ln>
        </p:spPr>
      </p:pic>
      <p:pic>
        <p:nvPicPr>
          <p:cNvPr id="189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2791440" y="4303800"/>
            <a:ext cx="3847320" cy="542160"/>
          </a:xfrm>
          <a:prstGeom prst="rect">
            <a:avLst/>
          </a:prstGeom>
          <a:ln>
            <a:noFill/>
          </a:ln>
        </p:spPr>
      </p:pic>
      <p:pic>
        <p:nvPicPr>
          <p:cNvPr id="190" name="" descr=""/>
          <p:cNvPicPr/>
          <p:nvPr/>
        </p:nvPicPr>
        <p:blipFill>
          <a:blip r:embed="rId4"/>
          <a:stretch>
            <a:fillRect/>
          </a:stretch>
        </p:blipFill>
        <p:spPr>
          <a:xfrm>
            <a:off x="2747520" y="5029200"/>
            <a:ext cx="5390280" cy="685080"/>
          </a:xfrm>
          <a:prstGeom prst="rect">
            <a:avLst/>
          </a:prstGeom>
          <a:ln>
            <a:noFill/>
          </a:ln>
        </p:spPr>
      </p:pic>
      <p:pic>
        <p:nvPicPr>
          <p:cNvPr id="191" name="" descr=""/>
          <p:cNvPicPr/>
          <p:nvPr/>
        </p:nvPicPr>
        <p:blipFill>
          <a:blip r:embed="rId5"/>
          <a:stretch>
            <a:fillRect/>
          </a:stretch>
        </p:blipFill>
        <p:spPr>
          <a:xfrm>
            <a:off x="2732400" y="5753520"/>
            <a:ext cx="3723480" cy="646920"/>
          </a:xfrm>
          <a:prstGeom prst="rect">
            <a:avLst/>
          </a:prstGeom>
          <a:ln>
            <a:noFill/>
          </a:ln>
        </p:spPr>
      </p:pic>
      <p:pic>
        <p:nvPicPr>
          <p:cNvPr id="192" name="" descr=""/>
          <p:cNvPicPr/>
          <p:nvPr/>
        </p:nvPicPr>
        <p:blipFill>
          <a:blip r:embed="rId6"/>
          <a:stretch>
            <a:fillRect/>
          </a:stretch>
        </p:blipFill>
        <p:spPr>
          <a:xfrm>
            <a:off x="7622280" y="2651760"/>
            <a:ext cx="3533040" cy="16758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3" dur="indefinite" restart="never" nodeType="tmRoot">
          <p:childTnLst>
            <p:seq>
              <p:cTn id="5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Calibri"/>
              </a:rPr>
              <a:t>Inverse Velocity Kinematics</a:t>
            </a:r>
            <a:endParaRPr/>
          </a:p>
        </p:txBody>
      </p:sp>
      <p:sp>
        <p:nvSpPr>
          <p:cNvPr id="194" name="CustomShape 2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pic>
        <p:nvPicPr>
          <p:cNvPr id="195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3457800" y="1520640"/>
            <a:ext cx="5276160" cy="1313640"/>
          </a:xfrm>
          <a:prstGeom prst="rect">
            <a:avLst/>
          </a:prstGeom>
          <a:ln>
            <a:noFill/>
          </a:ln>
        </p:spPr>
      </p:pic>
      <p:pic>
        <p:nvPicPr>
          <p:cNvPr id="196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5212080" y="3297960"/>
            <a:ext cx="1685160" cy="5421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5" dur="indefinite" restart="never" nodeType="tmRoot">
          <p:childTnLst>
            <p:seq>
              <p:cTn id="5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Calibri"/>
              </a:rPr>
              <a:t>Dynamical Model</a:t>
            </a:r>
            <a:endParaRPr/>
          </a:p>
        </p:txBody>
      </p:sp>
      <p:sp>
        <p:nvSpPr>
          <p:cNvPr id="198" name="CustomShape 2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pic>
        <p:nvPicPr>
          <p:cNvPr id="199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2834640" y="2377440"/>
            <a:ext cx="6504840" cy="532800"/>
          </a:xfrm>
          <a:prstGeom prst="rect">
            <a:avLst/>
          </a:prstGeom>
          <a:ln>
            <a:noFill/>
          </a:ln>
        </p:spPr>
      </p:pic>
      <p:pic>
        <p:nvPicPr>
          <p:cNvPr id="200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4846320" y="1554480"/>
            <a:ext cx="2609280" cy="408960"/>
          </a:xfrm>
          <a:prstGeom prst="rect">
            <a:avLst/>
          </a:prstGeom>
          <a:ln>
            <a:noFill/>
          </a:ln>
        </p:spPr>
      </p:pic>
      <p:pic>
        <p:nvPicPr>
          <p:cNvPr id="201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3583800" y="3684960"/>
            <a:ext cx="5019120" cy="484920"/>
          </a:xfrm>
          <a:prstGeom prst="rect">
            <a:avLst/>
          </a:prstGeom>
          <a:ln>
            <a:noFill/>
          </a:ln>
        </p:spPr>
      </p:pic>
      <p:pic>
        <p:nvPicPr>
          <p:cNvPr id="202" name="" descr=""/>
          <p:cNvPicPr/>
          <p:nvPr/>
        </p:nvPicPr>
        <p:blipFill>
          <a:blip r:embed="rId4"/>
          <a:stretch>
            <a:fillRect/>
          </a:stretch>
        </p:blipFill>
        <p:spPr>
          <a:xfrm>
            <a:off x="3566160" y="4244760"/>
            <a:ext cx="1428120" cy="418320"/>
          </a:xfrm>
          <a:prstGeom prst="rect">
            <a:avLst/>
          </a:prstGeom>
          <a:ln>
            <a:noFill/>
          </a:ln>
        </p:spPr>
      </p:pic>
      <p:pic>
        <p:nvPicPr>
          <p:cNvPr id="203" name="" descr=""/>
          <p:cNvPicPr/>
          <p:nvPr/>
        </p:nvPicPr>
        <p:blipFill>
          <a:blip r:embed="rId5"/>
          <a:stretch>
            <a:fillRect/>
          </a:stretch>
        </p:blipFill>
        <p:spPr>
          <a:xfrm>
            <a:off x="3560760" y="5237280"/>
            <a:ext cx="2199600" cy="523080"/>
          </a:xfrm>
          <a:prstGeom prst="rect">
            <a:avLst/>
          </a:prstGeom>
          <a:ln>
            <a:noFill/>
          </a:ln>
        </p:spPr>
      </p:pic>
      <p:pic>
        <p:nvPicPr>
          <p:cNvPr id="204" name="" descr=""/>
          <p:cNvPicPr/>
          <p:nvPr/>
        </p:nvPicPr>
        <p:blipFill>
          <a:blip r:embed="rId6"/>
          <a:stretch>
            <a:fillRect/>
          </a:stretch>
        </p:blipFill>
        <p:spPr>
          <a:xfrm>
            <a:off x="3566160" y="5900040"/>
            <a:ext cx="1065960" cy="408960"/>
          </a:xfrm>
          <a:prstGeom prst="rect">
            <a:avLst/>
          </a:prstGeom>
          <a:ln>
            <a:noFill/>
          </a:ln>
        </p:spPr>
      </p:pic>
      <p:pic>
        <p:nvPicPr>
          <p:cNvPr id="205" name="" descr=""/>
          <p:cNvPicPr/>
          <p:nvPr/>
        </p:nvPicPr>
        <p:blipFill>
          <a:blip r:embed="rId7"/>
          <a:stretch>
            <a:fillRect/>
          </a:stretch>
        </p:blipFill>
        <p:spPr>
          <a:xfrm>
            <a:off x="5627880" y="5852160"/>
            <a:ext cx="1961280" cy="542160"/>
          </a:xfrm>
          <a:prstGeom prst="rect">
            <a:avLst/>
          </a:prstGeom>
          <a:ln>
            <a:noFill/>
          </a:ln>
        </p:spPr>
      </p:pic>
      <p:pic>
        <p:nvPicPr>
          <p:cNvPr id="206" name="" descr=""/>
          <p:cNvPicPr/>
          <p:nvPr/>
        </p:nvPicPr>
        <p:blipFill>
          <a:blip r:embed="rId8"/>
          <a:stretch>
            <a:fillRect/>
          </a:stretch>
        </p:blipFill>
        <p:spPr>
          <a:xfrm>
            <a:off x="8117640" y="5852160"/>
            <a:ext cx="2123280" cy="5421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7" dur="indefinite" restart="never" nodeType="tmRoot">
          <p:childTnLst>
            <p:seq>
              <p:cTn id="5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CustomShape 1"/>
          <p:cNvSpPr/>
          <p:nvPr/>
        </p:nvSpPr>
        <p:spPr>
          <a:xfrm>
            <a:off x="838080" y="1256400"/>
            <a:ext cx="10514520" cy="5269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4000">
                <a:solidFill>
                  <a:srgbClr val="000000"/>
                </a:solidFill>
                <a:latin typeface="Calibri"/>
              </a:rPr>
              <a:t>Introduction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4000">
                <a:solidFill>
                  <a:srgbClr val="000000"/>
                </a:solidFill>
                <a:latin typeface="Calibri"/>
              </a:rPr>
              <a:t>Hardware and Design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4000">
                <a:solidFill>
                  <a:srgbClr val="000000"/>
                </a:solidFill>
                <a:latin typeface="Calibri"/>
              </a:rPr>
              <a:t>Software Architecture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4000">
                <a:solidFill>
                  <a:srgbClr val="000000"/>
                </a:solidFill>
                <a:latin typeface="Calibri"/>
              </a:rPr>
              <a:t>System Modeling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4000">
                <a:solidFill>
                  <a:srgbClr val="000000"/>
                </a:solidFill>
                <a:latin typeface="Calibri"/>
              </a:rPr>
              <a:t>Gait and Stability Control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4000">
                <a:solidFill>
                  <a:srgbClr val="000000"/>
                </a:solidFill>
                <a:latin typeface="Calibri"/>
              </a:rPr>
              <a:t>Navigation Control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4000">
                <a:solidFill>
                  <a:srgbClr val="000000"/>
                </a:solidFill>
                <a:latin typeface="Calibri"/>
              </a:rPr>
              <a:t>Concluding Remarks</a:t>
            </a:r>
            <a:endParaRPr/>
          </a:p>
        </p:txBody>
      </p:sp>
      <p:sp>
        <p:nvSpPr>
          <p:cNvPr id="116" name="CustomShape 2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Calibri"/>
              </a:rPr>
              <a:t>Overview</a:t>
            </a:r>
            <a:endParaRPr/>
          </a:p>
        </p:txBody>
      </p:sp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Calibri"/>
              </a:rPr>
              <a:t>Dynamical Model, cont.</a:t>
            </a:r>
            <a:endParaRPr/>
          </a:p>
        </p:txBody>
      </p:sp>
      <p:sp>
        <p:nvSpPr>
          <p:cNvPr id="208" name="CustomShape 2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pic>
        <p:nvPicPr>
          <p:cNvPr id="209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2815920" y="1828800"/>
            <a:ext cx="7333560" cy="1723320"/>
          </a:xfrm>
          <a:prstGeom prst="rect">
            <a:avLst/>
          </a:prstGeom>
          <a:ln>
            <a:noFill/>
          </a:ln>
        </p:spPr>
      </p:pic>
      <p:pic>
        <p:nvPicPr>
          <p:cNvPr id="210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3657600" y="4267440"/>
            <a:ext cx="5152320" cy="1675800"/>
          </a:xfrm>
          <a:prstGeom prst="rect">
            <a:avLst/>
          </a:prstGeom>
          <a:ln>
            <a:noFill/>
          </a:ln>
        </p:spPr>
      </p:pic>
      <p:pic>
        <p:nvPicPr>
          <p:cNvPr id="211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549000" y="1760400"/>
            <a:ext cx="913680" cy="342360"/>
          </a:xfrm>
          <a:prstGeom prst="rect">
            <a:avLst/>
          </a:prstGeom>
          <a:ln>
            <a:noFill/>
          </a:ln>
        </p:spPr>
      </p:pic>
      <p:pic>
        <p:nvPicPr>
          <p:cNvPr id="212" name="" descr=""/>
          <p:cNvPicPr/>
          <p:nvPr/>
        </p:nvPicPr>
        <p:blipFill>
          <a:blip r:embed="rId4"/>
          <a:stretch>
            <a:fillRect/>
          </a:stretch>
        </p:blipFill>
        <p:spPr>
          <a:xfrm>
            <a:off x="615600" y="2135880"/>
            <a:ext cx="847080" cy="332640"/>
          </a:xfrm>
          <a:prstGeom prst="rect">
            <a:avLst/>
          </a:prstGeom>
          <a:ln>
            <a:noFill/>
          </a:ln>
        </p:spPr>
      </p:pic>
      <p:pic>
        <p:nvPicPr>
          <p:cNvPr id="213" name="" descr=""/>
          <p:cNvPicPr/>
          <p:nvPr/>
        </p:nvPicPr>
        <p:blipFill>
          <a:blip r:embed="rId5"/>
          <a:stretch>
            <a:fillRect/>
          </a:stretch>
        </p:blipFill>
        <p:spPr>
          <a:xfrm>
            <a:off x="3840480" y="5943600"/>
            <a:ext cx="2028240" cy="408960"/>
          </a:xfrm>
          <a:prstGeom prst="rect">
            <a:avLst/>
          </a:prstGeom>
          <a:ln>
            <a:noFill/>
          </a:ln>
        </p:spPr>
      </p:pic>
      <p:pic>
        <p:nvPicPr>
          <p:cNvPr id="214" name="" descr=""/>
          <p:cNvPicPr/>
          <p:nvPr/>
        </p:nvPicPr>
        <p:blipFill>
          <a:blip r:embed="rId6"/>
          <a:stretch>
            <a:fillRect/>
          </a:stretch>
        </p:blipFill>
        <p:spPr>
          <a:xfrm>
            <a:off x="6264000" y="5877360"/>
            <a:ext cx="1599480" cy="5230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9" dur="indefinite" restart="never" nodeType="tmRoot">
          <p:childTnLst>
            <p:seq>
              <p:cTn id="6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Calibri"/>
              </a:rPr>
              <a:t>BlueFoot Simulator</a:t>
            </a:r>
            <a:endParaRPr/>
          </a:p>
        </p:txBody>
      </p:sp>
      <p:sp>
        <p:nvSpPr>
          <p:cNvPr id="216" name="CustomShape 2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</p:spTree>
  </p:cSld>
  <p:timing>
    <p:tnLst>
      <p:par>
        <p:cTn id="61" dur="indefinite" restart="never" nodeType="tmRoot">
          <p:childTnLst>
            <p:seq>
              <p:cTn id="6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Calibri"/>
              </a:rPr>
              <a:t>CPG with Hopf Unit Oscillators</a:t>
            </a:r>
            <a:endParaRPr/>
          </a:p>
        </p:txBody>
      </p:sp>
      <p:sp>
        <p:nvSpPr>
          <p:cNvPr id="218" name="CustomShape 2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pic>
        <p:nvPicPr>
          <p:cNvPr id="219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5458680" y="1371600"/>
            <a:ext cx="1218600" cy="418320"/>
          </a:xfrm>
          <a:prstGeom prst="rect">
            <a:avLst/>
          </a:prstGeom>
          <a:ln>
            <a:noFill/>
          </a:ln>
        </p:spPr>
      </p:pic>
      <p:pic>
        <p:nvPicPr>
          <p:cNvPr id="220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4206240" y="2064600"/>
            <a:ext cx="3723480" cy="1227960"/>
          </a:xfrm>
          <a:prstGeom prst="rect">
            <a:avLst/>
          </a:prstGeom>
          <a:ln>
            <a:noFill/>
          </a:ln>
        </p:spPr>
      </p:pic>
      <p:pic>
        <p:nvPicPr>
          <p:cNvPr id="221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2719440" y="3657600"/>
            <a:ext cx="6752520" cy="10184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3" dur="indefinite" restart="never" nodeType="tmRoot">
          <p:childTnLst>
            <p:seq>
              <p:cTn id="6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Calibri"/>
              </a:rPr>
              <a:t>CPG with Hopf Unit Oscillators, cont.</a:t>
            </a:r>
            <a:endParaRPr/>
          </a:p>
        </p:txBody>
      </p:sp>
      <p:sp>
        <p:nvSpPr>
          <p:cNvPr id="223" name="CustomShape 2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pic>
        <p:nvPicPr>
          <p:cNvPr id="224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2240280" y="4311360"/>
            <a:ext cx="7209720" cy="2180520"/>
          </a:xfrm>
          <a:prstGeom prst="rect">
            <a:avLst/>
          </a:prstGeom>
          <a:ln>
            <a:noFill/>
          </a:ln>
        </p:spPr>
      </p:pic>
      <p:pic>
        <p:nvPicPr>
          <p:cNvPr id="225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1773720" y="1737360"/>
            <a:ext cx="8143200" cy="21898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5" dur="indefinite" restart="never" nodeType="tmRoot">
          <p:childTnLst>
            <p:seq>
              <p:cTn id="6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Calibri"/>
              </a:rPr>
              <a:t>Reflexive CPG Design</a:t>
            </a:r>
            <a:endParaRPr/>
          </a:p>
        </p:txBody>
      </p:sp>
      <p:sp>
        <p:nvSpPr>
          <p:cNvPr id="227" name="CustomShape 2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pic>
        <p:nvPicPr>
          <p:cNvPr id="228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4663440" y="1634760"/>
            <a:ext cx="3085560" cy="742320"/>
          </a:xfrm>
          <a:prstGeom prst="rect">
            <a:avLst/>
          </a:prstGeom>
          <a:ln>
            <a:noFill/>
          </a:ln>
        </p:spPr>
      </p:pic>
      <p:pic>
        <p:nvPicPr>
          <p:cNvPr id="229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4263840" y="2743200"/>
            <a:ext cx="3599640" cy="1637640"/>
          </a:xfrm>
          <a:prstGeom prst="rect">
            <a:avLst/>
          </a:prstGeom>
          <a:ln>
            <a:noFill/>
          </a:ln>
        </p:spPr>
      </p:pic>
      <p:pic>
        <p:nvPicPr>
          <p:cNvPr id="230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4021920" y="4663440"/>
            <a:ext cx="4847400" cy="13708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7" dur="indefinite" restart="never" nodeType="tmRoot">
          <p:childTnLst>
            <p:seq>
              <p:cTn id="6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Calibri"/>
              </a:rPr>
              <a:t>Reflexive CPG Design, cont.</a:t>
            </a:r>
            <a:endParaRPr/>
          </a:p>
        </p:txBody>
      </p:sp>
      <p:sp>
        <p:nvSpPr>
          <p:cNvPr id="232" name="CustomShape 2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pic>
        <p:nvPicPr>
          <p:cNvPr id="233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076400" y="1688040"/>
            <a:ext cx="10038600" cy="1694880"/>
          </a:xfrm>
          <a:prstGeom prst="rect">
            <a:avLst/>
          </a:prstGeom>
          <a:ln>
            <a:noFill/>
          </a:ln>
        </p:spPr>
      </p:pic>
      <p:pic>
        <p:nvPicPr>
          <p:cNvPr id="234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4695840" y="3656160"/>
            <a:ext cx="2799720" cy="5421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9" dur="indefinite" restart="never" nodeType="tmRoot">
          <p:childTnLst>
            <p:seq>
              <p:cTn id="7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Calibri"/>
              </a:rPr>
              <a:t>CPG Gait/Coupling Design</a:t>
            </a:r>
            <a:endParaRPr/>
          </a:p>
        </p:txBody>
      </p:sp>
      <p:sp>
        <p:nvSpPr>
          <p:cNvPr id="236" name="CustomShape 2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pic>
        <p:nvPicPr>
          <p:cNvPr id="237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733680" y="2310120"/>
            <a:ext cx="4752360" cy="2237760"/>
          </a:xfrm>
          <a:prstGeom prst="rect">
            <a:avLst/>
          </a:prstGeom>
          <a:ln>
            <a:noFill/>
          </a:ln>
        </p:spPr>
      </p:pic>
      <p:pic>
        <p:nvPicPr>
          <p:cNvPr id="238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6949440" y="2357640"/>
            <a:ext cx="4180680" cy="21423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1" dur="indefinite" restart="never" nodeType="tmRoot">
          <p:childTnLst>
            <p:seq>
              <p:cTn id="7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Calibri"/>
              </a:rPr>
              <a:t>Foothold Controller</a:t>
            </a:r>
            <a:endParaRPr/>
          </a:p>
        </p:txBody>
      </p:sp>
      <p:sp>
        <p:nvSpPr>
          <p:cNvPr id="240" name="CustomShape 2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pic>
        <p:nvPicPr>
          <p:cNvPr id="241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3529080" y="1829160"/>
            <a:ext cx="5133240" cy="1828080"/>
          </a:xfrm>
          <a:prstGeom prst="rect">
            <a:avLst/>
          </a:prstGeom>
          <a:ln>
            <a:noFill/>
          </a:ln>
        </p:spPr>
      </p:pic>
      <p:pic>
        <p:nvPicPr>
          <p:cNvPr id="242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430920" y="4114800"/>
            <a:ext cx="5238000" cy="999360"/>
          </a:xfrm>
          <a:prstGeom prst="rect">
            <a:avLst/>
          </a:prstGeom>
          <a:ln>
            <a:noFill/>
          </a:ln>
        </p:spPr>
      </p:pic>
      <p:pic>
        <p:nvPicPr>
          <p:cNvPr id="243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6753600" y="4299840"/>
            <a:ext cx="4218840" cy="1094760"/>
          </a:xfrm>
          <a:prstGeom prst="rect">
            <a:avLst/>
          </a:prstGeom>
          <a:ln>
            <a:noFill/>
          </a:ln>
        </p:spPr>
      </p:pic>
      <p:pic>
        <p:nvPicPr>
          <p:cNvPr id="244" name="" descr=""/>
          <p:cNvPicPr/>
          <p:nvPr/>
        </p:nvPicPr>
        <p:blipFill>
          <a:blip r:embed="rId4"/>
          <a:stretch>
            <a:fillRect/>
          </a:stretch>
        </p:blipFill>
        <p:spPr>
          <a:xfrm>
            <a:off x="825120" y="5760720"/>
            <a:ext cx="4295160" cy="828000"/>
          </a:xfrm>
          <a:prstGeom prst="rect">
            <a:avLst/>
          </a:prstGeom>
          <a:ln>
            <a:noFill/>
          </a:ln>
        </p:spPr>
      </p:pic>
      <p:pic>
        <p:nvPicPr>
          <p:cNvPr id="245" name="" descr=""/>
          <p:cNvPicPr/>
          <p:nvPr/>
        </p:nvPicPr>
        <p:blipFill>
          <a:blip r:embed="rId5"/>
          <a:stretch>
            <a:fillRect/>
          </a:stretch>
        </p:blipFill>
        <p:spPr>
          <a:xfrm>
            <a:off x="7955280" y="5867640"/>
            <a:ext cx="3999960" cy="5328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3" dur="indefinite" restart="never" nodeType="tmRoot">
          <p:childTnLst>
            <p:seq>
              <p:cTn id="7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Calibri"/>
              </a:rPr>
              <a:t>ZMP Body-Placement Controller</a:t>
            </a:r>
            <a:endParaRPr/>
          </a:p>
        </p:txBody>
      </p:sp>
      <p:sp>
        <p:nvSpPr>
          <p:cNvPr id="247" name="CustomShape 2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pic>
        <p:nvPicPr>
          <p:cNvPr id="248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3694320" y="2145240"/>
            <a:ext cx="4809240" cy="780480"/>
          </a:xfrm>
          <a:prstGeom prst="rect">
            <a:avLst/>
          </a:prstGeom>
          <a:ln>
            <a:noFill/>
          </a:ln>
        </p:spPr>
      </p:pic>
      <p:pic>
        <p:nvPicPr>
          <p:cNvPr id="249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1920240" y="3200400"/>
            <a:ext cx="8438400" cy="29901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5" dur="indefinite" restart="never" nodeType="tmRoot">
          <p:childTnLst>
            <p:seq>
              <p:cTn id="7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Calibri"/>
              </a:rPr>
              <a:t>ZMP Body-Placement Controller, cont.</a:t>
            </a:r>
            <a:endParaRPr/>
          </a:p>
        </p:txBody>
      </p:sp>
      <p:sp>
        <p:nvSpPr>
          <p:cNvPr id="251" name="CustomShape 2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pic>
        <p:nvPicPr>
          <p:cNvPr id="252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567080" y="1806120"/>
            <a:ext cx="9057600" cy="2399760"/>
          </a:xfrm>
          <a:prstGeom prst="rect">
            <a:avLst/>
          </a:prstGeom>
          <a:ln>
            <a:noFill/>
          </a:ln>
        </p:spPr>
      </p:pic>
      <p:pic>
        <p:nvPicPr>
          <p:cNvPr id="253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3157560" y="4846320"/>
            <a:ext cx="5876280" cy="10281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7" dur="indefinite" restart="never" nodeType="tmRoot">
          <p:childTnLst>
            <p:seq>
              <p:cTn id="7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Calibri"/>
              </a:rPr>
              <a:t>Introduction: Quadruped Robotics</a:t>
            </a:r>
            <a:endParaRPr/>
          </a:p>
        </p:txBody>
      </p:sp>
      <p:sp>
        <p:nvSpPr>
          <p:cNvPr id="118" name="CustomShape 2"/>
          <p:cNvSpPr/>
          <p:nvPr/>
        </p:nvSpPr>
        <p:spPr>
          <a:xfrm>
            <a:off x="838080" y="1256400"/>
            <a:ext cx="10514520" cy="50731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3600">
                <a:latin typeface="Calibri"/>
              </a:rPr>
              <a:t>Inspired by notable quadruped robotic systems from the past decade:</a:t>
            </a:r>
            <a:endParaRPr/>
          </a:p>
          <a:p>
            <a:pPr lvl="1">
              <a:lnSpc>
                <a:spcPct val="100000"/>
              </a:lnSpc>
              <a:buFont typeface="Courier New"/>
              <a:buChar char="o"/>
            </a:pPr>
            <a:r>
              <a:rPr lang="en-US" sz="3600">
                <a:solidFill>
                  <a:srgbClr val="ff0000"/>
                </a:solidFill>
                <a:latin typeface="Calibri"/>
              </a:rPr>
              <a:t>LittleDog (Boston Dynamics) </a:t>
            </a:r>
            <a:endParaRPr/>
          </a:p>
          <a:p>
            <a:pPr lvl="1">
              <a:lnSpc>
                <a:spcPct val="100000"/>
              </a:lnSpc>
              <a:buFont typeface="Courier New"/>
              <a:buChar char="o"/>
            </a:pPr>
            <a:r>
              <a:rPr lang="en-US" sz="3600">
                <a:solidFill>
                  <a:srgbClr val="000000"/>
                </a:solidFill>
                <a:latin typeface="Calibri"/>
              </a:rPr>
              <a:t>BigDog (Boston Dynamics) </a:t>
            </a:r>
            <a:endParaRPr/>
          </a:p>
          <a:p>
            <a:pPr lvl="1">
              <a:lnSpc>
                <a:spcPct val="100000"/>
              </a:lnSpc>
              <a:buFont typeface="Courier New"/>
              <a:buChar char="o"/>
            </a:pPr>
            <a:r>
              <a:rPr lang="en-US" sz="3600">
                <a:solidFill>
                  <a:srgbClr val="000000"/>
                </a:solidFill>
                <a:latin typeface="Calibri"/>
              </a:rPr>
              <a:t>Tekken (Kyoto Institute of Technology)</a:t>
            </a:r>
            <a:endParaRPr/>
          </a:p>
          <a:p>
            <a:pPr lvl="1">
              <a:lnSpc>
                <a:spcPct val="100000"/>
              </a:lnSpc>
              <a:buFont typeface="Courier New"/>
              <a:buChar char="o"/>
            </a:pPr>
            <a:r>
              <a:rPr lang="en-US" sz="3600">
                <a:solidFill>
                  <a:srgbClr val="000000"/>
                </a:solidFill>
                <a:latin typeface="Calibri"/>
              </a:rPr>
              <a:t>Kolt (Stanford University)</a:t>
            </a:r>
            <a:endParaRPr/>
          </a:p>
          <a:p>
            <a:pPr lvl="1">
              <a:lnSpc>
                <a:spcPct val="100000"/>
              </a:lnSpc>
              <a:buFont typeface="Courier New"/>
              <a:buChar char="o"/>
            </a:pPr>
            <a:r>
              <a:rPr lang="en-US" sz="3600">
                <a:solidFill>
                  <a:srgbClr val="000000"/>
                </a:solidFill>
                <a:latin typeface="Calibri"/>
              </a:rPr>
              <a:t>HyQ (Istituto Italiano di Tecnologia)</a:t>
            </a:r>
            <a:endParaRPr/>
          </a:p>
        </p:txBody>
      </p:sp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Calibri"/>
              </a:rPr>
              <a:t>ZMP Body-Placement Controller, cont.</a:t>
            </a:r>
            <a:endParaRPr/>
          </a:p>
        </p:txBody>
      </p:sp>
      <p:sp>
        <p:nvSpPr>
          <p:cNvPr id="255" name="CustomShape 2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pic>
        <p:nvPicPr>
          <p:cNvPr id="256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3595680" y="1819800"/>
            <a:ext cx="5000040" cy="923040"/>
          </a:xfrm>
          <a:prstGeom prst="rect">
            <a:avLst/>
          </a:prstGeom>
          <a:ln>
            <a:noFill/>
          </a:ln>
        </p:spPr>
      </p:pic>
      <p:pic>
        <p:nvPicPr>
          <p:cNvPr id="257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3448080" y="3099960"/>
            <a:ext cx="5295240" cy="923040"/>
          </a:xfrm>
          <a:prstGeom prst="rect">
            <a:avLst/>
          </a:prstGeom>
          <a:ln>
            <a:noFill/>
          </a:ln>
        </p:spPr>
      </p:pic>
      <p:pic>
        <p:nvPicPr>
          <p:cNvPr id="258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3440160" y="2962080"/>
            <a:ext cx="5295600" cy="923400"/>
          </a:xfrm>
          <a:prstGeom prst="rect">
            <a:avLst/>
          </a:prstGeom>
          <a:ln>
            <a:noFill/>
          </a:ln>
        </p:spPr>
      </p:pic>
      <p:pic>
        <p:nvPicPr>
          <p:cNvPr id="259" name="" descr=""/>
          <p:cNvPicPr/>
          <p:nvPr/>
        </p:nvPicPr>
        <p:blipFill>
          <a:blip r:embed="rId4"/>
          <a:stretch>
            <a:fillRect/>
          </a:stretch>
        </p:blipFill>
        <p:spPr>
          <a:xfrm>
            <a:off x="4023360" y="3905640"/>
            <a:ext cx="3790440" cy="24951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9" dur="indefinite" restart="never" nodeType="tmRoot">
          <p:childTnLst>
            <p:seq>
              <p:cTn id="8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Calibri"/>
              </a:rPr>
              <a:t>NARX-NN Trunk Leveling Controller</a:t>
            </a:r>
            <a:endParaRPr/>
          </a:p>
        </p:txBody>
      </p:sp>
      <p:sp>
        <p:nvSpPr>
          <p:cNvPr id="261" name="CustomShape 2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pic>
        <p:nvPicPr>
          <p:cNvPr id="262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3867480" y="2179800"/>
            <a:ext cx="4362120" cy="1752120"/>
          </a:xfrm>
          <a:prstGeom prst="rect">
            <a:avLst/>
          </a:prstGeom>
          <a:ln>
            <a:noFill/>
          </a:ln>
        </p:spPr>
      </p:pic>
      <p:pic>
        <p:nvPicPr>
          <p:cNvPr id="263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4389120" y="4181760"/>
            <a:ext cx="2847600" cy="3902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81" dur="indefinite" restart="never" nodeType="tmRoot">
          <p:childTnLst>
            <p:seq>
              <p:cTn id="8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Calibri"/>
              </a:rPr>
              <a:t>NARX-NN Training Regimen</a:t>
            </a:r>
            <a:endParaRPr/>
          </a:p>
        </p:txBody>
      </p:sp>
      <p:sp>
        <p:nvSpPr>
          <p:cNvPr id="265" name="CustomShape 2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pic>
        <p:nvPicPr>
          <p:cNvPr id="266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3017520" y="1448280"/>
            <a:ext cx="6276600" cy="723600"/>
          </a:xfrm>
          <a:prstGeom prst="rect">
            <a:avLst/>
          </a:prstGeom>
          <a:ln>
            <a:noFill/>
          </a:ln>
        </p:spPr>
      </p:pic>
      <p:pic>
        <p:nvPicPr>
          <p:cNvPr id="267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5103360" y="2454120"/>
            <a:ext cx="2104560" cy="456840"/>
          </a:xfrm>
          <a:prstGeom prst="rect">
            <a:avLst/>
          </a:prstGeom>
          <a:ln>
            <a:noFill/>
          </a:ln>
        </p:spPr>
      </p:pic>
      <p:pic>
        <p:nvPicPr>
          <p:cNvPr id="268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4365360" y="3094200"/>
            <a:ext cx="3580920" cy="1257120"/>
          </a:xfrm>
          <a:prstGeom prst="rect">
            <a:avLst/>
          </a:prstGeom>
          <a:ln>
            <a:noFill/>
          </a:ln>
        </p:spPr>
      </p:pic>
      <p:pic>
        <p:nvPicPr>
          <p:cNvPr id="269" name="" descr=""/>
          <p:cNvPicPr/>
          <p:nvPr/>
        </p:nvPicPr>
        <p:blipFill>
          <a:blip r:embed="rId4"/>
          <a:stretch>
            <a:fillRect/>
          </a:stretch>
        </p:blipFill>
        <p:spPr>
          <a:xfrm>
            <a:off x="4417560" y="4831560"/>
            <a:ext cx="3476160" cy="8377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83" dur="indefinite" restart="never" nodeType="tmRoot">
          <p:childTnLst>
            <p:seq>
              <p:cTn id="8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Calibri"/>
              </a:rPr>
              <a:t>NARX-NN Training Regimen, cont.</a:t>
            </a:r>
            <a:endParaRPr/>
          </a:p>
        </p:txBody>
      </p:sp>
      <p:sp>
        <p:nvSpPr>
          <p:cNvPr id="271" name="CustomShape 2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pic>
        <p:nvPicPr>
          <p:cNvPr id="272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3108960" y="2090160"/>
            <a:ext cx="6143400" cy="1476000"/>
          </a:xfrm>
          <a:prstGeom prst="rect">
            <a:avLst/>
          </a:prstGeom>
          <a:ln>
            <a:noFill/>
          </a:ln>
        </p:spPr>
      </p:pic>
      <p:pic>
        <p:nvPicPr>
          <p:cNvPr id="273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2403000" y="3931200"/>
            <a:ext cx="5409720" cy="1228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85" dur="indefinite" restart="never" nodeType="tmRoot">
          <p:childTnLst>
            <p:seq>
              <p:cTn id="8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Calibri"/>
              </a:rPr>
              <a:t>NARX-NN Control Law</a:t>
            </a:r>
            <a:endParaRPr/>
          </a:p>
        </p:txBody>
      </p:sp>
      <p:sp>
        <p:nvSpPr>
          <p:cNvPr id="275" name="CustomShape 2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pic>
        <p:nvPicPr>
          <p:cNvPr id="276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4389120" y="1828800"/>
            <a:ext cx="3647880" cy="6282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87" dur="indefinite" restart="never" nodeType="tmRoot">
          <p:childTnLst>
            <p:seq>
              <p:cTn id="8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Calibri"/>
              </a:rPr>
              <a:t>Source Point Cloud (1)</a:t>
            </a:r>
            <a:endParaRPr/>
          </a:p>
        </p:txBody>
      </p:sp>
      <p:pic>
        <p:nvPicPr>
          <p:cNvPr id="278" name="Picture 1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696320" y="1066320"/>
            <a:ext cx="8798400" cy="56552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89" dur="indefinite" restart="never" nodeType="tmRoot">
          <p:childTnLst>
            <p:seq>
              <p:cTn id="9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Calibri"/>
              </a:rPr>
              <a:t>Surface Normal Estimation (2)</a:t>
            </a:r>
            <a:endParaRPr/>
          </a:p>
        </p:txBody>
      </p:sp>
      <p:pic>
        <p:nvPicPr>
          <p:cNvPr id="280" name="Picture 2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696320" y="1066320"/>
            <a:ext cx="8798400" cy="56552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1" dur="indefinite" restart="never" nodeType="tmRoot">
          <p:childTnLst>
            <p:seq>
              <p:cTn id="9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Picture 2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716840" y="731520"/>
            <a:ext cx="8798400" cy="5625720"/>
          </a:xfrm>
          <a:prstGeom prst="rect">
            <a:avLst/>
          </a:prstGeom>
          <a:ln>
            <a:noFill/>
          </a:ln>
        </p:spPr>
      </p:pic>
      <p:sp>
        <p:nvSpPr>
          <p:cNvPr id="282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Calibri"/>
              </a:rPr>
              <a:t>Source Point Cloud (2)</a:t>
            </a:r>
            <a:endParaRPr/>
          </a:p>
        </p:txBody>
      </p:sp>
    </p:spTree>
  </p:cSld>
  <p:timing>
    <p:tnLst>
      <p:par>
        <p:cTn id="93" dur="indefinite" restart="never" nodeType="tmRoot">
          <p:childTnLst>
            <p:seq>
              <p:cTn id="9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Picture 1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696320" y="1066320"/>
            <a:ext cx="8798400" cy="5618160"/>
          </a:xfrm>
          <a:prstGeom prst="rect">
            <a:avLst/>
          </a:prstGeom>
          <a:ln>
            <a:noFill/>
          </a:ln>
        </p:spPr>
      </p:pic>
      <p:sp>
        <p:nvSpPr>
          <p:cNvPr id="284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Calibri"/>
              </a:rPr>
              <a:t>Surface Normal Estimation (2)</a:t>
            </a:r>
            <a:endParaRPr/>
          </a:p>
        </p:txBody>
      </p:sp>
    </p:spTree>
  </p:cSld>
  <p:timing>
    <p:tnLst>
      <p:par>
        <p:cTn id="95" dur="indefinite" restart="never" nodeType="tmRoot">
          <p:childTnLst>
            <p:seq>
              <p:cTn id="9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CustomShape 1"/>
          <p:cNvSpPr/>
          <p:nvPr/>
        </p:nvSpPr>
        <p:spPr>
          <a:xfrm>
            <a:off x="609480" y="273600"/>
            <a:ext cx="10972080" cy="1144800"/>
          </a:xfrm>
          <a:prstGeom prst="rect">
            <a:avLst/>
          </a:prstGeom>
          <a:noFill/>
          <a:ln>
            <a:noFill/>
          </a:ln>
        </p:spPr>
      </p:sp>
      <p:sp>
        <p:nvSpPr>
          <p:cNvPr id="286" name="CustomShape 2"/>
          <p:cNvSpPr/>
          <p:nvPr/>
        </p:nvSpPr>
        <p:spPr>
          <a:xfrm>
            <a:off x="609480" y="1604520"/>
            <a:ext cx="10972080" cy="3976560"/>
          </a:xfrm>
          <a:prstGeom prst="rect">
            <a:avLst/>
          </a:prstGeom>
          <a:noFill/>
          <a:ln>
            <a:noFill/>
          </a:ln>
        </p:spPr>
      </p:sp>
      <p:sp>
        <p:nvSpPr>
          <p:cNvPr id="287" name="CustomShape 3"/>
          <p:cNvSpPr/>
          <p:nvPr/>
        </p:nvSpPr>
        <p:spPr>
          <a:xfrm>
            <a:off x="609480" y="1604520"/>
            <a:ext cx="10972080" cy="3976560"/>
          </a:xfrm>
          <a:prstGeom prst="rect">
            <a:avLst/>
          </a:prstGeom>
          <a:noFill/>
          <a:ln>
            <a:noFill/>
          </a:ln>
        </p:spPr>
      </p:sp>
      <p:pic>
        <p:nvPicPr>
          <p:cNvPr id="288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3603240" y="1604160"/>
            <a:ext cx="4983840" cy="3976560"/>
          </a:xfrm>
          <a:prstGeom prst="rect">
            <a:avLst/>
          </a:prstGeom>
          <a:ln>
            <a:noFill/>
          </a:ln>
        </p:spPr>
      </p:pic>
      <p:pic>
        <p:nvPicPr>
          <p:cNvPr id="289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3603240" y="1604160"/>
            <a:ext cx="4983840" cy="39765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7" dur="indefinite" restart="never" nodeType="tmRoot">
          <p:childTnLst>
            <p:seq>
              <p:cTn id="9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Calibri"/>
              </a:rPr>
              <a:t>Introduction: Quadruped Robotics</a:t>
            </a:r>
            <a:endParaRPr/>
          </a:p>
        </p:txBody>
      </p:sp>
      <p:sp>
        <p:nvSpPr>
          <p:cNvPr id="120" name="CustomShape 2"/>
          <p:cNvSpPr/>
          <p:nvPr/>
        </p:nvSpPr>
        <p:spPr>
          <a:xfrm>
            <a:off x="732240" y="1188720"/>
            <a:ext cx="10514520" cy="50731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3600">
                <a:latin typeface="Calibri"/>
              </a:rPr>
              <a:t>Well known advantages over wheeled robots, mainly in adaptability to terrain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3600">
                <a:latin typeface="Calibri"/>
              </a:rPr>
              <a:t>At the follows expenses:</a:t>
            </a:r>
            <a:endParaRPr/>
          </a:p>
          <a:p>
            <a:pPr lvl="1">
              <a:lnSpc>
                <a:spcPct val="100000"/>
              </a:lnSpc>
              <a:buFont typeface="Courier New"/>
              <a:buChar char="o"/>
            </a:pPr>
            <a:r>
              <a:rPr lang="en-US" sz="3200">
                <a:latin typeface="Calibri"/>
              </a:rPr>
              <a:t>Higher power consumption (more actuators)</a:t>
            </a:r>
            <a:endParaRPr/>
          </a:p>
          <a:p>
            <a:pPr lvl="1">
              <a:lnSpc>
                <a:spcPct val="100000"/>
              </a:lnSpc>
              <a:buFont typeface="Courier New"/>
              <a:buChar char="o"/>
            </a:pPr>
            <a:r>
              <a:rPr lang="en-US" sz="3200">
                <a:latin typeface="Calibri"/>
              </a:rPr>
              <a:t>Lower payload capacity (higher actuator loading)</a:t>
            </a:r>
            <a:endParaRPr/>
          </a:p>
        </p:txBody>
      </p:sp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Calibri"/>
              </a:rPr>
              <a:t>Introduction: Quadruped Robotics</a:t>
            </a:r>
            <a:endParaRPr/>
          </a:p>
        </p:txBody>
      </p:sp>
      <p:sp>
        <p:nvSpPr>
          <p:cNvPr id="122" name="CustomShape 2"/>
          <p:cNvSpPr/>
          <p:nvPr/>
        </p:nvSpPr>
        <p:spPr>
          <a:xfrm>
            <a:off x="838080" y="1256400"/>
            <a:ext cx="10514520" cy="50731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3600">
                <a:latin typeface="Calibri"/>
              </a:rPr>
              <a:t>Practical Applications of such a system</a:t>
            </a:r>
            <a:endParaRPr/>
          </a:p>
          <a:p>
            <a:pPr lvl="1"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en-US" sz="3600">
                <a:latin typeface="Calibri"/>
              </a:rPr>
              <a:t>Gaiting design/research</a:t>
            </a:r>
            <a:endParaRPr/>
          </a:p>
          <a:p>
            <a:pPr lvl="1"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en-US" sz="3600">
                <a:latin typeface="Calibri"/>
              </a:rPr>
              <a:t>Rough-terrain navigation/planning</a:t>
            </a:r>
            <a:endParaRPr/>
          </a:p>
          <a:p>
            <a:pPr lvl="1"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en-US" sz="3600">
                <a:latin typeface="Calibri"/>
              </a:rPr>
              <a:t>Toward:</a:t>
            </a:r>
            <a:endParaRPr/>
          </a:p>
          <a:p>
            <a:pPr lvl="2"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en-US" sz="3600">
                <a:latin typeface="Calibri"/>
              </a:rPr>
              <a:t>Disaster recovery</a:t>
            </a:r>
            <a:endParaRPr/>
          </a:p>
          <a:p>
            <a:pPr lvl="2"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en-US" sz="3600">
                <a:latin typeface="Calibri"/>
              </a:rPr>
              <a:t>Search and rescue</a:t>
            </a:r>
            <a:endParaRPr/>
          </a:p>
          <a:p>
            <a:pPr lvl="2"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en-US" sz="3600">
                <a:latin typeface="Calibri"/>
              </a:rPr>
              <a:t>Environmental mapping</a:t>
            </a:r>
            <a:endParaRPr/>
          </a:p>
        </p:txBody>
      </p:sp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Picture 3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523880" y="1300680"/>
            <a:ext cx="9142920" cy="5142600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124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Calibri"/>
              </a:rPr>
              <a:t>Introduction: The BlueFoot Platform</a:t>
            </a:r>
            <a:endParaRPr/>
          </a:p>
        </p:txBody>
      </p:sp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Calibri"/>
              </a:rPr>
              <a:t>Introduction: The BlueFoot Platform</a:t>
            </a:r>
            <a:endParaRPr/>
          </a:p>
        </p:txBody>
      </p:sp>
      <p:sp>
        <p:nvSpPr>
          <p:cNvPr id="126" name="CustomShape 2"/>
          <p:cNvSpPr/>
          <p:nvPr/>
        </p:nvSpPr>
        <p:spPr>
          <a:xfrm>
            <a:off x="838080" y="1430640"/>
            <a:ext cx="10514520" cy="46040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Calibri"/>
              </a:rPr>
              <a:t>Small-scale quadruped robot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Calibri"/>
              </a:rPr>
              <a:t> 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Calibri"/>
              </a:rPr>
              <a:t>16 actuated degrees of freedom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Calibri"/>
              </a:rPr>
              <a:t>High Dexterity:</a:t>
            </a:r>
            <a:endParaRPr/>
          </a:p>
          <a:p>
            <a:pPr lvl="1">
              <a:lnSpc>
                <a:spcPct val="100000"/>
              </a:lnSpc>
              <a:buFont typeface="Courier New"/>
              <a:buChar char="o"/>
            </a:pPr>
            <a:r>
              <a:rPr lang="en-US" sz="3600">
                <a:solidFill>
                  <a:srgbClr val="000000"/>
                </a:solidFill>
                <a:latin typeface="Calibri"/>
              </a:rPr>
              <a:t>Stabilize and reposition on rough terrain</a:t>
            </a:r>
            <a:endParaRPr/>
          </a:p>
          <a:p>
            <a:pPr lvl="1">
              <a:lnSpc>
                <a:spcPct val="100000"/>
              </a:lnSpc>
              <a:buFont typeface="Courier New"/>
              <a:buChar char="o"/>
            </a:pPr>
            <a:r>
              <a:rPr lang="en-US" sz="3600">
                <a:solidFill>
                  <a:srgbClr val="000000"/>
                </a:solidFill>
                <a:latin typeface="Calibri"/>
              </a:rPr>
              <a:t>Trunk articulation</a:t>
            </a:r>
            <a:endParaRPr/>
          </a:p>
          <a:p>
            <a:pPr lvl="1">
              <a:lnSpc>
                <a:spcPct val="100000"/>
              </a:lnSpc>
              <a:buFont typeface="Courier New"/>
              <a:buChar char="o"/>
            </a:pPr>
            <a:r>
              <a:rPr lang="en-US" sz="3600">
                <a:solidFill>
                  <a:srgbClr val="000000"/>
                </a:solidFill>
                <a:latin typeface="Calibri"/>
              </a:rPr>
              <a:t>Overcome raised/uneven terrain</a:t>
            </a:r>
            <a:endParaRPr/>
          </a:p>
        </p:txBody>
      </p:sp>
    </p:spTree>
  </p:cSld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CustomShape 1"/>
          <p:cNvSpPr/>
          <p:nvPr/>
        </p:nvSpPr>
        <p:spPr>
          <a:xfrm>
            <a:off x="0" y="297000"/>
            <a:ext cx="12191040" cy="75996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Calibri"/>
              </a:rPr>
              <a:t>Introduction: Control Overview</a:t>
            </a:r>
            <a:endParaRPr/>
          </a:p>
        </p:txBody>
      </p:sp>
      <p:sp>
        <p:nvSpPr>
          <p:cNvPr id="128" name="CustomShape 2"/>
          <p:cNvSpPr/>
          <p:nvPr/>
        </p:nvSpPr>
        <p:spPr>
          <a:xfrm>
            <a:off x="548640" y="1430640"/>
            <a:ext cx="11246400" cy="46152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Calibri"/>
              </a:rPr>
              <a:t>Central Pattern Generator (CPG)-based gait control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Calibri"/>
              </a:rPr>
              <a:t>Zero-Moment Point (ZMP) body posture control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Calibri"/>
              </a:rPr>
              <a:t>Virtual-Force foothold controller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Arial"/>
              </a:rPr>
              <a:t>NARX-Neural Network based trunk-leveling controller</a:t>
            </a:r>
            <a:endParaRPr/>
          </a:p>
        </p:txBody>
      </p:sp>
    </p:spTree>
  </p:cSld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